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6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Lst>
  <p:sldSz cx="9144000" cy="5143500" type="screen16x9"/>
  <p:notesSz cx="6858000" cy="9144000"/>
  <p:embeddedFontLst>
    <p:embeddedFont>
      <p:font typeface="Architects Daughter" panose="020B0604020202020204" charset="0"/>
      <p:regular r:id="rId68"/>
    </p:embeddedFont>
    <p:embeddedFont>
      <p:font typeface="Inconsolata" panose="020B0604020202020204" charset="0"/>
      <p:regular r:id="rId69"/>
      <p:bold r:id="rId70"/>
    </p:embeddedFont>
    <p:embeddedFont>
      <p:font typeface="Roboto" panose="020B0604020202020204" charset="0"/>
      <p:regular r:id="rId71"/>
      <p:bold r:id="rId72"/>
      <p:italic r:id="rId73"/>
      <p:boldItalic r:id="rId74"/>
    </p:embeddedFont>
    <p:embeddedFont>
      <p:font typeface="Roboto Light" panose="020B0604020202020204" charset="0"/>
      <p:regular r:id="rId75"/>
      <p:bold r:id="rId76"/>
      <p:italic r:id="rId77"/>
      <p:boldItalic r:id="rId78"/>
    </p:embeddedFont>
    <p:embeddedFont>
      <p:font typeface="Roboto Medium" panose="020B0604020202020204" charset="0"/>
      <p:regular r:id="rId79"/>
      <p:bold r:id="rId80"/>
      <p:italic r:id="rId81"/>
      <p:boldItalic r:id="rId82"/>
    </p:embeddedFont>
    <p:embeddedFont>
      <p:font typeface="Roboto Thin"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7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font" Target="fonts/font17.fntdata"/><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font" Target="fonts/font7.fntdata"/><Relationship Id="rId79" Type="http://schemas.openxmlformats.org/officeDocument/2006/relationships/font" Target="fonts/font12.fntdata"/><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5.fntdata"/><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ribbble.com/shots/3807371-Q-and-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ribbble.com/shots/6204111-AWS-re-invent-201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ribbble.com/comedia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ribbble.com/shots/6169750-puzzl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ribbble.com/shots/5018207-Security"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ribbble.com/shots/2789076-Tour-Page-Animation-2"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
        <p:cNvGrpSpPr/>
        <p:nvPr/>
      </p:nvGrpSpPr>
      <p:grpSpPr>
        <a:xfrm>
          <a:off x="0" y="0"/>
          <a:ext cx="0" cy="0"/>
          <a:chOff x="0" y="0"/>
          <a:chExt cx="0" cy="0"/>
        </a:xfrm>
      </p:grpSpPr>
      <p:sp>
        <p:nvSpPr>
          <p:cNvPr id="2029" name="Google Shape;2029;g480f0dd0a7_0_1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0" name="Google Shape;2030;g480f0dd0a7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936b9e68cd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936b9e68c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24292E"/>
                </a:solidFill>
                <a:latin typeface="Roboto"/>
                <a:ea typeface="Roboto"/>
                <a:cs typeface="Roboto"/>
                <a:sym typeface="Roboto"/>
              </a:rPr>
              <a:t>Network Security</a:t>
            </a:r>
            <a:r>
              <a:rPr lang="en" sz="1200">
                <a:solidFill>
                  <a:srgbClr val="24292E"/>
                </a:solidFill>
                <a:latin typeface="Roboto"/>
                <a:ea typeface="Roboto"/>
                <a:cs typeface="Roboto"/>
                <a:sym typeface="Roboto"/>
              </a:rPr>
              <a:t>: secures networks and implements network security policies. This group also manages services like the corporate VPN, etc.</a:t>
            </a:r>
            <a:endParaRPr sz="1200">
              <a:solidFill>
                <a:srgbClr val="24292E"/>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E"/>
              </a:solidFill>
              <a:latin typeface="Roboto"/>
              <a:ea typeface="Roboto"/>
              <a:cs typeface="Roboto"/>
              <a:sym typeface="Roboto"/>
            </a:endParaRPr>
          </a:p>
          <a:p>
            <a:pPr marL="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Incident Response: </a:t>
            </a:r>
            <a:r>
              <a:rPr lang="en" sz="1200">
                <a:solidFill>
                  <a:srgbClr val="24292E"/>
                </a:solidFill>
                <a:latin typeface="Roboto"/>
                <a:ea typeface="Roboto"/>
                <a:cs typeface="Roboto"/>
                <a:sym typeface="Roboto"/>
              </a:rPr>
              <a:t>identifies and responds  to security breaches. IR is responsible for SOCs, which monitor the organization's devices for incidents. They are also responsible for escalating serious breaches to the executive team for handling.</a:t>
            </a:r>
            <a:endParaRPr sz="1200">
              <a:solidFill>
                <a:srgbClr val="24292E"/>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24292E"/>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Application Security: </a:t>
            </a:r>
            <a:r>
              <a:rPr lang="en" sz="1200">
                <a:solidFill>
                  <a:srgbClr val="24292E"/>
                </a:solidFill>
                <a:latin typeface="Roboto"/>
                <a:ea typeface="Roboto"/>
                <a:cs typeface="Roboto"/>
                <a:sym typeface="Roboto"/>
              </a:rPr>
              <a:t>ensures any software or web applications developed in-house is secure. This prevents such disasters as insecure internal messaging apps that leak confidential information, etc.</a:t>
            </a:r>
            <a:endParaRPr sz="1200">
              <a:solidFill>
                <a:srgbClr val="24292E"/>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6c35d78fd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6c35d78f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Morgan Thomas</a:t>
            </a:r>
            <a:endParaRPr sz="1000" i="1">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56fe052362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56fe05236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sources: shutterstock_1031110966 (security); shutterstock_79207660 (business)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7"/>
        <p:cNvGrpSpPr/>
        <p:nvPr/>
      </p:nvGrpSpPr>
      <p:grpSpPr>
        <a:xfrm>
          <a:off x="0" y="0"/>
          <a:ext cx="0" cy="0"/>
          <a:chOff x="0" y="0"/>
          <a:chExt cx="0" cy="0"/>
        </a:xfrm>
      </p:grpSpPr>
      <p:sp>
        <p:nvSpPr>
          <p:cNvPr id="2208" name="Google Shape;2208;g56fe052362_0_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9" name="Google Shape;2209;g56fe05236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shutterstock_1505649707</a:t>
            </a:r>
            <a:endParaRPr sz="1000" i="1">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3"/>
        <p:cNvGrpSpPr/>
        <p:nvPr/>
      </p:nvGrpSpPr>
      <p:grpSpPr>
        <a:xfrm>
          <a:off x="0" y="0"/>
          <a:ext cx="0" cy="0"/>
          <a:chOff x="0" y="0"/>
          <a:chExt cx="0" cy="0"/>
        </a:xfrm>
      </p:grpSpPr>
      <p:sp>
        <p:nvSpPr>
          <p:cNvPr id="2224" name="Google Shape;2224;g56fe052362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5" name="Google Shape;2225;g56fe052362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6c206d59f2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6c206d59f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Joseph Allen Kohlhas</a:t>
            </a:r>
            <a:endParaRPr sz="1000" i="1">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56fe052362_0_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56fe052362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56fe052362_0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56fe052362_0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5"/>
        <p:cNvGrpSpPr/>
        <p:nvPr/>
      </p:nvGrpSpPr>
      <p:grpSpPr>
        <a:xfrm>
          <a:off x="0" y="0"/>
          <a:ext cx="0" cy="0"/>
          <a:chOff x="0" y="0"/>
          <a:chExt cx="0" cy="0"/>
        </a:xfrm>
      </p:grpSpPr>
      <p:sp>
        <p:nvSpPr>
          <p:cNvPr id="2276" name="Google Shape;2276;g6c47af0752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7" name="Google Shape;2277;g6c47af0752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shutterstock_741647569</a:t>
            </a:r>
            <a:endParaRPr sz="1000" i="1">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3"/>
        <p:cNvGrpSpPr/>
        <p:nvPr/>
      </p:nvGrpSpPr>
      <p:grpSpPr>
        <a:xfrm>
          <a:off x="0" y="0"/>
          <a:ext cx="0" cy="0"/>
          <a:chOff x="0" y="0"/>
          <a:chExt cx="0" cy="0"/>
        </a:xfrm>
      </p:grpSpPr>
      <p:sp>
        <p:nvSpPr>
          <p:cNvPr id="2284" name="Google Shape;2284;g4d29846fcd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5" name="Google Shape;2285;g4d29846fc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g52254a769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6" name="Google Shape;2036;g52254a76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4d29846fcd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4d29846fc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56e4c05a3e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7" name="Google Shape;2297;g56e4c05a3e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56fe052362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56fe052362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a:solidFill>
                  <a:srgbClr val="3A8BBB"/>
                </a:solidFill>
                <a:highlight>
                  <a:srgbClr val="F4F4F4"/>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Iurii Bairamukov</a:t>
            </a:r>
            <a:endParaRPr sz="1000" i="1">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8"/>
        <p:cNvGrpSpPr/>
        <p:nvPr/>
      </p:nvGrpSpPr>
      <p:grpSpPr>
        <a:xfrm>
          <a:off x="0" y="0"/>
          <a:ext cx="0" cy="0"/>
          <a:chOff x="0" y="0"/>
          <a:chExt cx="0" cy="0"/>
        </a:xfrm>
      </p:grpSpPr>
      <p:sp>
        <p:nvSpPr>
          <p:cNvPr id="2319" name="Google Shape;2319;g56fe052362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0" name="Google Shape;2320;g56fe052362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6c47af0752_1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6c47af0752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56e4c05a3e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56e4c05a3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AdobeStock_231959365</a:t>
            </a:r>
            <a:endParaRPr sz="1000" i="1">
              <a:latin typeface="Roboto"/>
              <a:ea typeface="Roboto"/>
              <a:cs typeface="Roboto"/>
              <a:sym typeface="Robo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56fe052362_0_1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56fe052362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300"/>
              </a:spcBef>
              <a:spcAft>
                <a:spcPts val="0"/>
              </a:spcAft>
              <a:buClr>
                <a:srgbClr val="24292E"/>
              </a:buClr>
              <a:buSzPts val="1200"/>
              <a:buChar char="●"/>
            </a:pPr>
            <a:r>
              <a:rPr lang="en" sz="1200">
                <a:solidFill>
                  <a:srgbClr val="24292E"/>
                </a:solidFill>
              </a:rPr>
              <a:t>Suppose that 9% of employees download the malicious files. Based on these findings, set a goal that only 5% of employees download malicious files by the start of the next fiscal year.</a:t>
            </a:r>
            <a:endParaRPr sz="1200">
              <a:solidFill>
                <a:srgbClr val="24292E"/>
              </a:solidFill>
            </a:endParaRPr>
          </a:p>
          <a:p>
            <a:pPr marL="457200" lvl="0" indent="0" algn="l" rtl="0">
              <a:lnSpc>
                <a:spcPct val="115000"/>
              </a:lnSpc>
              <a:spcBef>
                <a:spcPts val="300"/>
              </a:spcBef>
              <a:spcAft>
                <a:spcPts val="0"/>
              </a:spcAft>
              <a:buNone/>
            </a:pPr>
            <a:endParaRPr sz="1200">
              <a:solidFill>
                <a:srgbClr val="24292E"/>
              </a:solidFill>
            </a:endParaRPr>
          </a:p>
          <a:p>
            <a:pPr marL="457200" lvl="0" indent="-304800" algn="l" rtl="0">
              <a:lnSpc>
                <a:spcPct val="115000"/>
              </a:lnSpc>
              <a:spcBef>
                <a:spcPts val="300"/>
              </a:spcBef>
              <a:spcAft>
                <a:spcPts val="0"/>
              </a:spcAft>
              <a:buClr>
                <a:srgbClr val="24292E"/>
              </a:buClr>
              <a:buSzPts val="1200"/>
              <a:buChar char="●"/>
            </a:pPr>
            <a:r>
              <a:rPr lang="en" sz="1200">
                <a:solidFill>
                  <a:srgbClr val="24292E"/>
                </a:solidFill>
              </a:rPr>
              <a:t>In addition to this end goal, aim to train 25% of employees every quarter, until you've trained everyone by the end of the year.</a:t>
            </a:r>
            <a:endParaRPr sz="1200">
              <a:solidFill>
                <a:srgbClr val="24292E"/>
              </a:solidFill>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4"/>
        <p:cNvGrpSpPr/>
        <p:nvPr/>
      </p:nvGrpSpPr>
      <p:grpSpPr>
        <a:xfrm>
          <a:off x="0" y="0"/>
          <a:ext cx="0" cy="0"/>
          <a:chOff x="0" y="0"/>
          <a:chExt cx="0" cy="0"/>
        </a:xfrm>
      </p:grpSpPr>
      <p:sp>
        <p:nvSpPr>
          <p:cNvPr id="2405" name="Google Shape;2405;g56fe052362_0_1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6" name="Google Shape;2406;g56fe052362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200">
                <a:solidFill>
                  <a:srgbClr val="24292E"/>
                </a:solidFill>
              </a:rPr>
              <a:t>In addition, perhaps to draft a contract with the pentesting team that ran the original phishing campaign to ensure that they can run the same test next year to provide reliable measurements as to how effective the training has been.</a:t>
            </a:r>
            <a:endParaRPr sz="1200">
              <a:solidFill>
                <a:srgbClr val="24292E"/>
              </a:solidFill>
            </a:endParaRPr>
          </a:p>
          <a:p>
            <a:pPr marL="0" lvl="0" indent="0" algn="l" rtl="0">
              <a:lnSpc>
                <a:spcPct val="115000"/>
              </a:lnSpc>
              <a:spcBef>
                <a:spcPts val="3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1"/>
        <p:cNvGrpSpPr/>
        <p:nvPr/>
      </p:nvGrpSpPr>
      <p:grpSpPr>
        <a:xfrm>
          <a:off x="0" y="0"/>
          <a:ext cx="0" cy="0"/>
          <a:chOff x="0" y="0"/>
          <a:chExt cx="0" cy="0"/>
        </a:xfrm>
      </p:grpSpPr>
      <p:sp>
        <p:nvSpPr>
          <p:cNvPr id="2442" name="Google Shape;2442;g56fe052362_0_18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3" name="Google Shape;2443;g56fe052362_0_1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rPr>
              <a:t>Create an Action Plan: After getting clearance to run the training, plan to deliver an annual Cybersecurity Awareness Training event that teaches employees about:</a:t>
            </a:r>
            <a:endParaRPr sz="1200">
              <a:solidFill>
                <a:srgbClr val="24292E"/>
              </a:solidFill>
            </a:endParaRPr>
          </a:p>
          <a:p>
            <a:pPr marL="457200" lvl="0" indent="-304800" algn="l" rtl="0">
              <a:lnSpc>
                <a:spcPct val="115000"/>
              </a:lnSpc>
              <a:spcBef>
                <a:spcPts val="1200"/>
              </a:spcBef>
              <a:spcAft>
                <a:spcPts val="0"/>
              </a:spcAft>
              <a:buClr>
                <a:srgbClr val="24292E"/>
              </a:buClr>
              <a:buSzPts val="1200"/>
              <a:buChar char="●"/>
            </a:pPr>
            <a:r>
              <a:rPr lang="en" sz="1200">
                <a:solidFill>
                  <a:srgbClr val="24292E"/>
                </a:solidFill>
              </a:rPr>
              <a:t>The Dangers of Malware</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How Malware Spreads through Phishing</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How Malware Spreads through Vishing</a:t>
            </a:r>
            <a:endParaRPr sz="1200">
              <a:solidFill>
                <a:srgbClr val="24292E"/>
              </a:solidFill>
            </a:endParaRPr>
          </a:p>
          <a:p>
            <a:pPr marL="457200" lvl="0" indent="-304800" algn="l" rtl="0">
              <a:lnSpc>
                <a:spcPct val="115000"/>
              </a:lnSpc>
              <a:spcBef>
                <a:spcPts val="0"/>
              </a:spcBef>
              <a:spcAft>
                <a:spcPts val="0"/>
              </a:spcAft>
              <a:buClr>
                <a:srgbClr val="24292E"/>
              </a:buClr>
              <a:buSzPts val="1200"/>
              <a:buChar char="●"/>
            </a:pPr>
            <a:r>
              <a:rPr lang="en" sz="1200">
                <a:solidFill>
                  <a:srgbClr val="24292E"/>
                </a:solidFill>
              </a:rPr>
              <a:t>How to Avoid Phishing and Vishing Attacks</a:t>
            </a:r>
            <a:endParaRPr sz="1200">
              <a:solidFill>
                <a:srgbClr val="24292E"/>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56fe052362_0_1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56fe052362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g529ced8eb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5" name="Google Shape;2055;g529ced8eb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Google Shape;2516;g56fe052362_0_1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7" name="Google Shape;2517;g56fe052362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200">
                <a:solidFill>
                  <a:srgbClr val="24292E"/>
                </a:solidFill>
              </a:rPr>
              <a:t>You might find that only 6% of employees download malicious files. </a:t>
            </a:r>
            <a:endParaRPr sz="1200">
              <a:solidFill>
                <a:srgbClr val="24292E"/>
              </a:solidFill>
            </a:endParaRPr>
          </a:p>
          <a:p>
            <a:pPr marL="0" lvl="0" indent="0" algn="l" rtl="0">
              <a:lnSpc>
                <a:spcPct val="115000"/>
              </a:lnSpc>
              <a:spcBef>
                <a:spcPts val="1200"/>
              </a:spcBef>
              <a:spcAft>
                <a:spcPts val="0"/>
              </a:spcAft>
              <a:buNone/>
            </a:pPr>
            <a:r>
              <a:rPr lang="en" sz="1200">
                <a:solidFill>
                  <a:srgbClr val="24292E"/>
                </a:solidFill>
              </a:rPr>
              <a:t>In this case, you observed a roughly 30% reduction in malicious file downloads, but didn't quite meet the initial goal. </a:t>
            </a:r>
            <a:endParaRPr sz="1200">
              <a:solidFill>
                <a:srgbClr val="24292E"/>
              </a:solidFill>
            </a:endParaRPr>
          </a:p>
          <a:p>
            <a:pPr marL="0" lvl="0" indent="0" algn="l" rtl="0">
              <a:lnSpc>
                <a:spcPct val="115000"/>
              </a:lnSpc>
              <a:spcBef>
                <a:spcPts val="1200"/>
              </a:spcBef>
              <a:spcAft>
                <a:spcPts val="0"/>
              </a:spcAft>
              <a:buNone/>
            </a:pPr>
            <a:r>
              <a:rPr lang="en" sz="1200">
                <a:solidFill>
                  <a:srgbClr val="24292E"/>
                </a:solidFill>
              </a:rPr>
              <a:t>At this point, you would either revise that target, or run the training again until you get below 5%.</a:t>
            </a:r>
            <a:endParaRPr sz="1200">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56e4c05a3e_0_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56e4c05a3e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56e4c05a3e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56e4c05a3e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4"/>
        <p:cNvGrpSpPr/>
        <p:nvPr/>
      </p:nvGrpSpPr>
      <p:grpSpPr>
        <a:xfrm>
          <a:off x="0" y="0"/>
          <a:ext cx="0" cy="0"/>
          <a:chOff x="0" y="0"/>
          <a:chExt cx="0" cy="0"/>
        </a:xfrm>
      </p:grpSpPr>
      <p:sp>
        <p:nvSpPr>
          <p:cNvPr id="2565" name="Google Shape;2565;g6c206d59f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6" name="Google Shape;2566;g6c206d59f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0"/>
        <p:cNvGrpSpPr/>
        <p:nvPr/>
      </p:nvGrpSpPr>
      <p:grpSpPr>
        <a:xfrm>
          <a:off x="0" y="0"/>
          <a:ext cx="0" cy="0"/>
          <a:chOff x="0" y="0"/>
          <a:chExt cx="0" cy="0"/>
        </a:xfrm>
      </p:grpSpPr>
      <p:sp>
        <p:nvSpPr>
          <p:cNvPr id="2571" name="Google Shape;2571;g5909c8c0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2" name="Google Shape;2572;g5909c8c0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6de8acc05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6de8acc05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AdobeStock_231959365</a:t>
            </a:r>
            <a:endParaRPr sz="1000" i="1">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g7580f324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g7580f324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shutterstock_605029655</a:t>
            </a:r>
            <a:endParaRPr sz="10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580f324a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580f324a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shutterstock_562442005</a:t>
            </a:r>
            <a:endParaRPr sz="1000" i="1">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3"/>
        <p:cNvGrpSpPr/>
        <p:nvPr/>
      </p:nvGrpSpPr>
      <p:grpSpPr>
        <a:xfrm>
          <a:off x="0" y="0"/>
          <a:ext cx="0" cy="0"/>
          <a:chOff x="0" y="0"/>
          <a:chExt cx="0" cy="0"/>
        </a:xfrm>
      </p:grpSpPr>
      <p:sp>
        <p:nvSpPr>
          <p:cNvPr id="2614" name="Google Shape;2614;g6c47af0752_1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5" name="Google Shape;2615;g6c47af0752_1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shutterstock_1160496028</a:t>
            </a:r>
            <a:endParaRPr sz="1000" i="1">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936b9e68cd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936b9e68c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shutterstock_451052407</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0"/>
        <p:cNvGrpSpPr/>
        <p:nvPr/>
      </p:nvGrpSpPr>
      <p:grpSpPr>
        <a:xfrm>
          <a:off x="0" y="0"/>
          <a:ext cx="0" cy="0"/>
          <a:chOff x="0" y="0"/>
          <a:chExt cx="0" cy="0"/>
        </a:xfrm>
      </p:grpSpPr>
      <p:sp>
        <p:nvSpPr>
          <p:cNvPr id="2061" name="Google Shape;2061;g6c1a1e6c7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6c1a1e6c7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Dragonlady</a:t>
            </a:r>
            <a:endParaRPr sz="10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6b9e68cd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6b9e68cd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shutterstock_717248242</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6"/>
        <p:cNvGrpSpPr/>
        <p:nvPr/>
      </p:nvGrpSpPr>
      <p:grpSpPr>
        <a:xfrm>
          <a:off x="0" y="0"/>
          <a:ext cx="0" cy="0"/>
          <a:chOff x="0" y="0"/>
          <a:chExt cx="0" cy="0"/>
        </a:xfrm>
      </p:grpSpPr>
      <p:sp>
        <p:nvSpPr>
          <p:cNvPr id="2647" name="Google Shape;2647;g936b9e68cd_1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8" name="Google Shape;2648;g936b9e68cd_1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936b9e68cd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g936b9e68c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shutterstock_1174726795</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936b9e68cd_1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8" name="Google Shape;2668;g936b9e68cd_1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shutterstock_525253807</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56fe052362_0_30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6" name="Google Shape;2676;g56fe052362_0_30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Clr>
                <a:schemeClr val="dk1"/>
              </a:buClr>
              <a:buSzPts val="1100"/>
              <a:buFont typeface="Arial"/>
              <a:buNone/>
            </a:pPr>
            <a:r>
              <a:rPr lang="en" sz="1400" i="1">
                <a:solidFill>
                  <a:schemeClr val="dk1"/>
                </a:solidFill>
                <a:latin typeface="Roboto"/>
                <a:ea typeface="Roboto"/>
                <a:cs typeface="Roboto"/>
                <a:sym typeface="Roboto"/>
              </a:rPr>
              <a:t>Discuss as a class before reviewing in the next slide. </a:t>
            </a:r>
            <a:endParaRPr sz="1400" i="1">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g56fe052362_0_3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9" name="Google Shape;2689;g56fe052362_0_3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VideoZee Studio</a:t>
            </a:r>
            <a:endParaRPr sz="1000" i="1">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6"/>
        <p:cNvGrpSpPr/>
        <p:nvPr/>
      </p:nvGrpSpPr>
      <p:grpSpPr>
        <a:xfrm>
          <a:off x="0" y="0"/>
          <a:ext cx="0" cy="0"/>
          <a:chOff x="0" y="0"/>
          <a:chExt cx="0" cy="0"/>
        </a:xfrm>
      </p:grpSpPr>
      <p:sp>
        <p:nvSpPr>
          <p:cNvPr id="2697" name="Google Shape;2697;g56fe052362_0_3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8" name="Google Shape;2698;g56fe052362_0_3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Google Shape;2704;g5909c8c09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5" name="Google Shape;2705;g5909c8c09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56fe052362_0_30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56fe052362_0_3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5"/>
        <p:cNvGrpSpPr/>
        <p:nvPr/>
      </p:nvGrpSpPr>
      <p:grpSpPr>
        <a:xfrm>
          <a:off x="0" y="0"/>
          <a:ext cx="0" cy="0"/>
          <a:chOff x="0" y="0"/>
          <a:chExt cx="0" cy="0"/>
        </a:xfrm>
      </p:grpSpPr>
      <p:sp>
        <p:nvSpPr>
          <p:cNvPr id="2716" name="Google Shape;2716;g6c35d78fd6_0_10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7" name="Google Shape;2717;g6c35d78fd6_0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i="1">
                <a:solidFill>
                  <a:schemeClr val="dk1"/>
                </a:solidFill>
                <a:latin typeface="Roboto"/>
                <a:ea typeface="Roboto"/>
                <a:cs typeface="Roboto"/>
                <a:sym typeface="Roboto"/>
              </a:rPr>
              <a:t>Image source: shutterstock_1298528236</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56fe052362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56fe05236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shutterstock_751015789</a:t>
            </a:r>
            <a:endParaRPr sz="1000" i="1">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4"/>
        <p:cNvGrpSpPr/>
        <p:nvPr/>
      </p:nvGrpSpPr>
      <p:grpSpPr>
        <a:xfrm>
          <a:off x="0" y="0"/>
          <a:ext cx="0" cy="0"/>
          <a:chOff x="0" y="0"/>
          <a:chExt cx="0" cy="0"/>
        </a:xfrm>
      </p:grpSpPr>
      <p:sp>
        <p:nvSpPr>
          <p:cNvPr id="2725" name="Google Shape;2725;g56fe052362_0_3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6" name="Google Shape;2726;g56fe052362_0_3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1"/>
        <p:cNvGrpSpPr/>
        <p:nvPr/>
      </p:nvGrpSpPr>
      <p:grpSpPr>
        <a:xfrm>
          <a:off x="0" y="0"/>
          <a:ext cx="0" cy="0"/>
          <a:chOff x="0" y="0"/>
          <a:chExt cx="0" cy="0"/>
        </a:xfrm>
      </p:grpSpPr>
      <p:sp>
        <p:nvSpPr>
          <p:cNvPr id="2732" name="Google Shape;2732;g6c35d78fd6_0_1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3" name="Google Shape;2733;g6c35d78fd6_0_1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1"/>
        <p:cNvGrpSpPr/>
        <p:nvPr/>
      </p:nvGrpSpPr>
      <p:grpSpPr>
        <a:xfrm>
          <a:off x="0" y="0"/>
          <a:ext cx="0" cy="0"/>
          <a:chOff x="0" y="0"/>
          <a:chExt cx="0" cy="0"/>
        </a:xfrm>
      </p:grpSpPr>
      <p:sp>
        <p:nvSpPr>
          <p:cNvPr id="2752" name="Google Shape;2752;g6c47af0752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3" name="Google Shape;2753;g6c47af0752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2"/>
        <p:cNvGrpSpPr/>
        <p:nvPr/>
      </p:nvGrpSpPr>
      <p:grpSpPr>
        <a:xfrm>
          <a:off x="0" y="0"/>
          <a:ext cx="0" cy="0"/>
          <a:chOff x="0" y="0"/>
          <a:chExt cx="0" cy="0"/>
        </a:xfrm>
      </p:grpSpPr>
      <p:sp>
        <p:nvSpPr>
          <p:cNvPr id="2783" name="Google Shape;2783;g6c47af0752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4" name="Google Shape;2784;g6c47af0752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936b9e68cd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3" name="Google Shape;2803;g936b9e68cd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56fe052362_0_3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56fe052362_0_3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6c47af0752_1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6c47af0752_1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shutterstock_1476840368</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6c47af0752_1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6c47af0752_1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Roboto"/>
                <a:ea typeface="Roboto"/>
                <a:cs typeface="Roboto"/>
                <a:sym typeface="Roboto"/>
              </a:rPr>
              <a:t>Image source: </a:t>
            </a:r>
            <a:r>
              <a:rPr lang="en" sz="1000" i="1" u="sng">
                <a:solidFill>
                  <a:schemeClr val="hlink"/>
                </a:solidFill>
                <a:latin typeface="Roboto"/>
                <a:ea typeface="Roboto"/>
                <a:cs typeface="Roboto"/>
                <a:sym typeface="Roboto"/>
                <a:hlinkClick r:id="rId3"/>
              </a:rPr>
              <a:t>Josh Cummings</a:t>
            </a:r>
            <a:endParaRPr sz="1000" i="1">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g4d29846fcd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 name="Google Shape;2869;g4d29846fcd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1"/>
        <p:cNvGrpSpPr/>
        <p:nvPr/>
      </p:nvGrpSpPr>
      <p:grpSpPr>
        <a:xfrm>
          <a:off x="0" y="0"/>
          <a:ext cx="0" cy="0"/>
          <a:chOff x="0" y="0"/>
          <a:chExt cx="0" cy="0"/>
        </a:xfrm>
      </p:grpSpPr>
      <p:sp>
        <p:nvSpPr>
          <p:cNvPr id="2882" name="Google Shape;2882;g56fe052362_0_3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3" name="Google Shape;2883;g56fe052362_0_3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5"/>
        <p:cNvGrpSpPr/>
        <p:nvPr/>
      </p:nvGrpSpPr>
      <p:grpSpPr>
        <a:xfrm>
          <a:off x="0" y="0"/>
          <a:ext cx="0" cy="0"/>
          <a:chOff x="0" y="0"/>
          <a:chExt cx="0" cy="0"/>
        </a:xfrm>
      </p:grpSpPr>
      <p:sp>
        <p:nvSpPr>
          <p:cNvPr id="2086" name="Google Shape;2086;g936b9e68c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7" name="Google Shape;2087;g936b9e68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shutterstock_206873725</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8"/>
        <p:cNvGrpSpPr/>
        <p:nvPr/>
      </p:nvGrpSpPr>
      <p:grpSpPr>
        <a:xfrm>
          <a:off x="0" y="0"/>
          <a:ext cx="0" cy="0"/>
          <a:chOff x="0" y="0"/>
          <a:chExt cx="0" cy="0"/>
        </a:xfrm>
      </p:grpSpPr>
      <p:sp>
        <p:nvSpPr>
          <p:cNvPr id="2889" name="Google Shape;2889;g590bce65c3_1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0" name="Google Shape;2890;g590bce65c3_1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3"/>
        <p:cNvGrpSpPr/>
        <p:nvPr/>
      </p:nvGrpSpPr>
      <p:grpSpPr>
        <a:xfrm>
          <a:off x="0" y="0"/>
          <a:ext cx="0" cy="0"/>
          <a:chOff x="0" y="0"/>
          <a:chExt cx="0" cy="0"/>
        </a:xfrm>
      </p:grpSpPr>
      <p:sp>
        <p:nvSpPr>
          <p:cNvPr id="2894" name="Google Shape;2894;g6c47af0752_1_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5" name="Google Shape;2895;g6c47af0752_1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56fe052362_0_3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56fe052362_0_3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t>Image source: shutterstock_1176756661</a:t>
            </a:r>
            <a:endParaRPr sz="1000" i="1"/>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3"/>
        <p:cNvGrpSpPr/>
        <p:nvPr/>
      </p:nvGrpSpPr>
      <p:grpSpPr>
        <a:xfrm>
          <a:off x="0" y="0"/>
          <a:ext cx="0" cy="0"/>
          <a:chOff x="0" y="0"/>
          <a:chExt cx="0" cy="0"/>
        </a:xfrm>
      </p:grpSpPr>
      <p:sp>
        <p:nvSpPr>
          <p:cNvPr id="2924" name="Google Shape;2924;g936b9e68cd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5" name="Google Shape;2925;g936b9e68c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9"/>
        <p:cNvGrpSpPr/>
        <p:nvPr/>
      </p:nvGrpSpPr>
      <p:grpSpPr>
        <a:xfrm>
          <a:off x="0" y="0"/>
          <a:ext cx="0" cy="0"/>
          <a:chOff x="0" y="0"/>
          <a:chExt cx="0" cy="0"/>
        </a:xfrm>
      </p:grpSpPr>
      <p:sp>
        <p:nvSpPr>
          <p:cNvPr id="2930" name="Google Shape;2930;g936b9e68cd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1" name="Google Shape;2931;g936b9e68cd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7"/>
        <p:cNvGrpSpPr/>
        <p:nvPr/>
      </p:nvGrpSpPr>
      <p:grpSpPr>
        <a:xfrm>
          <a:off x="0" y="0"/>
          <a:ext cx="0" cy="0"/>
          <a:chOff x="0" y="0"/>
          <a:chExt cx="0" cy="0"/>
        </a:xfrm>
      </p:grpSpPr>
      <p:sp>
        <p:nvSpPr>
          <p:cNvPr id="2098" name="Google Shape;2098;g936b9e68c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9" name="Google Shape;2099;g936b9e68c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936b9e68cd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936b9e68c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936b9e68c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936b9e68c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018"/>
        <p:cNvGrpSpPr/>
        <p:nvPr/>
      </p:nvGrpSpPr>
      <p:grpSpPr>
        <a:xfrm>
          <a:off x="0" y="0"/>
          <a:ext cx="0" cy="0"/>
          <a:chOff x="0" y="0"/>
          <a:chExt cx="0" cy="0"/>
        </a:xfrm>
      </p:grpSpPr>
      <p:sp>
        <p:nvSpPr>
          <p:cNvPr id="2019" name="Google Shape;2019;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0" name="Google Shape;2020;p10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2021" name="Google Shape;2021;p10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2" name="Google Shape;2022;p10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023"/>
        <p:cNvGrpSpPr/>
        <p:nvPr/>
      </p:nvGrpSpPr>
      <p:grpSpPr>
        <a:xfrm>
          <a:off x="0" y="0"/>
          <a:ext cx="0" cy="0"/>
          <a:chOff x="0" y="0"/>
          <a:chExt cx="0" cy="0"/>
        </a:xfrm>
      </p:grpSpPr>
      <p:pic>
        <p:nvPicPr>
          <p:cNvPr id="2024" name="Google Shape;2024;p10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5" name="Google Shape;2025;p10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2026" name="Google Shape;2026;p103"/>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2027" name="Google Shape;2027;p103"/>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377" y="2996663"/>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402" y="2135288"/>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427" y="3873038"/>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315" y="4311142"/>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txBox="1">
            <a:spLocks noGrp="1"/>
          </p:cNvSpPr>
          <p:nvPr>
            <p:ph type="subTitle" idx="7"/>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 name="Google Shape;356;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3"/>
          <p:cNvGrpSpPr/>
          <p:nvPr/>
        </p:nvGrpSpPr>
        <p:grpSpPr>
          <a:xfrm>
            <a:off x="457290" y="2573392"/>
            <a:ext cx="602564" cy="377174"/>
            <a:chOff x="457200" y="1466425"/>
            <a:chExt cx="776900" cy="486300"/>
          </a:xfrm>
        </p:grpSpPr>
        <p:sp>
          <p:nvSpPr>
            <p:cNvPr id="358" name="Google Shape;358;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59" name="Google Shape;359;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3"/>
          <p:cNvGrpSpPr/>
          <p:nvPr/>
        </p:nvGrpSpPr>
        <p:grpSpPr>
          <a:xfrm>
            <a:off x="457265" y="3434767"/>
            <a:ext cx="602564" cy="377174"/>
            <a:chOff x="457200" y="1466425"/>
            <a:chExt cx="776900" cy="486300"/>
          </a:xfrm>
        </p:grpSpPr>
        <p:sp>
          <p:nvSpPr>
            <p:cNvPr id="363" name="Google Shape;363;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64" name="Google Shape;364;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1"/>
        <p:cNvGrpSpPr/>
        <p:nvPr/>
      </p:nvGrpSpPr>
      <p:grpSpPr>
        <a:xfrm>
          <a:off x="0" y="0"/>
          <a:ext cx="0" cy="0"/>
          <a:chOff x="0" y="0"/>
          <a:chExt cx="0" cy="0"/>
        </a:xfrm>
      </p:grpSpPr>
      <p:pic>
        <p:nvPicPr>
          <p:cNvPr id="992" name="Google Shape;992;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3" name="Google Shape;993;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4" name="Google Shape;994;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6" name="Google Shape;996;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7" name="Google Shape;997;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8" name="Google Shape;998;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9"/>
        <p:cNvGrpSpPr/>
        <p:nvPr/>
      </p:nvGrpSpPr>
      <p:grpSpPr>
        <a:xfrm>
          <a:off x="0" y="0"/>
          <a:ext cx="0" cy="0"/>
          <a:chOff x="0" y="0"/>
          <a:chExt cx="0" cy="0"/>
        </a:xfrm>
      </p:grpSpPr>
      <p:pic>
        <p:nvPicPr>
          <p:cNvPr id="1000" name="Google Shape;1000;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1" name="Google Shape;1001;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2" name="Google Shape;1002;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3" name="Google Shape;1003;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4" name="Google Shape;1004;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5"/>
        <p:cNvGrpSpPr/>
        <p:nvPr/>
      </p:nvGrpSpPr>
      <p:grpSpPr>
        <a:xfrm>
          <a:off x="0" y="0"/>
          <a:ext cx="0" cy="0"/>
          <a:chOff x="0" y="0"/>
          <a:chExt cx="0" cy="0"/>
        </a:xfrm>
      </p:grpSpPr>
      <p:sp>
        <p:nvSpPr>
          <p:cNvPr id="1006" name="Google Shape;1006;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7" name="Google Shape;1007;p50"/>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08" name="Google Shape;1008;p50"/>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9" name="Google Shape;1009;p50"/>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0"/>
        <p:cNvGrpSpPr/>
        <p:nvPr/>
      </p:nvGrpSpPr>
      <p:grpSpPr>
        <a:xfrm>
          <a:off x="0" y="0"/>
          <a:ext cx="0" cy="0"/>
          <a:chOff x="0" y="0"/>
          <a:chExt cx="0" cy="0"/>
        </a:xfrm>
      </p:grpSpPr>
      <p:sp>
        <p:nvSpPr>
          <p:cNvPr id="1011" name="Google Shape;101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2" name="Google Shape;1012;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3" name="Google Shape;1013;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4" name="Google Shape;1014;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17"/>
        <p:cNvGrpSpPr/>
        <p:nvPr/>
      </p:nvGrpSpPr>
      <p:grpSpPr>
        <a:xfrm>
          <a:off x="0" y="0"/>
          <a:ext cx="0" cy="0"/>
          <a:chOff x="0" y="0"/>
          <a:chExt cx="0" cy="0"/>
        </a:xfrm>
      </p:grpSpPr>
      <p:pic>
        <p:nvPicPr>
          <p:cNvPr id="1018" name="Google Shape;1018;p5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19" name="Google Shape;1019;p5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1" name="Google Shape;1021;p5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2" name="Google Shape;1022;p5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3" name="Google Shape;1023;p5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4" name="Google Shape;1024;p5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5" name="Google Shape;1025;p5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26" name="Google Shape;1026;p53"/>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27"/>
        <p:cNvGrpSpPr/>
        <p:nvPr/>
      </p:nvGrpSpPr>
      <p:grpSpPr>
        <a:xfrm>
          <a:off x="0" y="0"/>
          <a:ext cx="0" cy="0"/>
          <a:chOff x="0" y="0"/>
          <a:chExt cx="0" cy="0"/>
        </a:xfrm>
      </p:grpSpPr>
      <p:pic>
        <p:nvPicPr>
          <p:cNvPr id="1028" name="Google Shape;1028;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9" name="Google Shape;1029;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1" name="Google Shape;1031;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2" name="Google Shape;1032;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3" name="Google Shape;1033;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4" name="Google Shape;1034;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5" name="Google Shape;1035;p54"/>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36" name="Google Shape;1036;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37"/>
        <p:cNvGrpSpPr/>
        <p:nvPr/>
      </p:nvGrpSpPr>
      <p:grpSpPr>
        <a:xfrm>
          <a:off x="0" y="0"/>
          <a:ext cx="0" cy="0"/>
          <a:chOff x="0" y="0"/>
          <a:chExt cx="0" cy="0"/>
        </a:xfrm>
      </p:grpSpPr>
      <p:pic>
        <p:nvPicPr>
          <p:cNvPr id="1038" name="Google Shape;1038;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9" name="Google Shape;1039;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1" name="Google Shape;1041;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2" name="Google Shape;1042;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3" name="Google Shape;1043;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4" name="Google Shape;1044;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5" name="Google Shape;1045;p55"/>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46" name="Google Shape;1046;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47"/>
        <p:cNvGrpSpPr/>
        <p:nvPr/>
      </p:nvGrpSpPr>
      <p:grpSpPr>
        <a:xfrm>
          <a:off x="0" y="0"/>
          <a:ext cx="0" cy="0"/>
          <a:chOff x="0" y="0"/>
          <a:chExt cx="0" cy="0"/>
        </a:xfrm>
      </p:grpSpPr>
      <p:pic>
        <p:nvPicPr>
          <p:cNvPr id="1048" name="Google Shape;1048;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9" name="Google Shape;1049;p5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1" name="Google Shape;1051;p56"/>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2" name="Google Shape;1052;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3" name="Google Shape;1053;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4" name="Google Shape;1054;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5" name="Google Shape;1055;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56" name="Google Shape;1056;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57"/>
        <p:cNvGrpSpPr/>
        <p:nvPr/>
      </p:nvGrpSpPr>
      <p:grpSpPr>
        <a:xfrm>
          <a:off x="0" y="0"/>
          <a:ext cx="0" cy="0"/>
          <a:chOff x="0" y="0"/>
          <a:chExt cx="0" cy="0"/>
        </a:xfrm>
      </p:grpSpPr>
      <p:pic>
        <p:nvPicPr>
          <p:cNvPr id="1058" name="Google Shape;1058;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9" name="Google Shape;1059;p57"/>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0" name="Google Shape;1060;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1" name="Google Shape;1061;p5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2" name="Google Shape;106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3"/>
        <p:cNvGrpSpPr/>
        <p:nvPr/>
      </p:nvGrpSpPr>
      <p:grpSpPr>
        <a:xfrm>
          <a:off x="0" y="0"/>
          <a:ext cx="0" cy="0"/>
          <a:chOff x="0" y="0"/>
          <a:chExt cx="0" cy="0"/>
        </a:xfrm>
      </p:grpSpPr>
      <p:pic>
        <p:nvPicPr>
          <p:cNvPr id="1064" name="Google Shape;106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5" name="Google Shape;1065;p58"/>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6" name="Google Shape;1066;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7" name="Google Shape;106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68"/>
        <p:cNvGrpSpPr/>
        <p:nvPr/>
      </p:nvGrpSpPr>
      <p:grpSpPr>
        <a:xfrm>
          <a:off x="0" y="0"/>
          <a:ext cx="0" cy="0"/>
          <a:chOff x="0" y="0"/>
          <a:chExt cx="0" cy="0"/>
        </a:xfrm>
      </p:grpSpPr>
      <p:sp>
        <p:nvSpPr>
          <p:cNvPr id="1069" name="Google Shape;106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0" name="Google Shape;107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1" name="Google Shape;107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2" name="Google Shape;107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3" name="Google Shape;107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4" name="Google Shape;107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5" name="Google Shape;1075;p59"/>
          <p:cNvSpPr txBox="1">
            <a:spLocks noGrp="1"/>
          </p:cNvSpPr>
          <p:nvPr>
            <p:ph type="body" idx="3"/>
          </p:nvPr>
        </p:nvSpPr>
        <p:spPr>
          <a:xfrm>
            <a:off x="175" y="1284250"/>
            <a:ext cx="9144000" cy="35043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76"/>
        <p:cNvGrpSpPr/>
        <p:nvPr/>
      </p:nvGrpSpPr>
      <p:grpSpPr>
        <a:xfrm>
          <a:off x="0" y="0"/>
          <a:ext cx="0" cy="0"/>
          <a:chOff x="0" y="0"/>
          <a:chExt cx="0" cy="0"/>
        </a:xfrm>
      </p:grpSpPr>
      <p:pic>
        <p:nvPicPr>
          <p:cNvPr id="1077" name="Google Shape;1077;p60"/>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78" name="Google Shape;1078;p60"/>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0" name="Google Shape;1080;p60"/>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1" name="Google Shape;1081;p60"/>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2" name="Google Shape;108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3" name="Google Shape;1083;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4" name="Google Shape;1084;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5" name="Google Shape;1085;p60"/>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086"/>
        <p:cNvGrpSpPr/>
        <p:nvPr/>
      </p:nvGrpSpPr>
      <p:grpSpPr>
        <a:xfrm>
          <a:off x="0" y="0"/>
          <a:ext cx="0" cy="0"/>
          <a:chOff x="0" y="0"/>
          <a:chExt cx="0" cy="0"/>
        </a:xfrm>
      </p:grpSpPr>
      <p:pic>
        <p:nvPicPr>
          <p:cNvPr id="1087" name="Google Shape;1087;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8" name="Google Shape;1088;p61"/>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9" name="Google Shape;1089;p61"/>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1090" name="Google Shape;1090;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1" name="Google Shape;1091;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2"/>
        <p:cNvGrpSpPr/>
        <p:nvPr/>
      </p:nvGrpSpPr>
      <p:grpSpPr>
        <a:xfrm>
          <a:off x="0" y="0"/>
          <a:ext cx="0" cy="0"/>
          <a:chOff x="0" y="0"/>
          <a:chExt cx="0" cy="0"/>
        </a:xfrm>
      </p:grpSpPr>
      <p:pic>
        <p:nvPicPr>
          <p:cNvPr id="1093" name="Google Shape;1093;p6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4" name="Google Shape;1094;p6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7" name="Google Shape;1097;p62"/>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98" name="Google Shape;1098;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9" name="Google Shape;1099;p62"/>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0" name="Google Shape;1100;p62"/>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1"/>
        <p:cNvGrpSpPr/>
        <p:nvPr/>
      </p:nvGrpSpPr>
      <p:grpSpPr>
        <a:xfrm>
          <a:off x="0" y="0"/>
          <a:ext cx="0" cy="0"/>
          <a:chOff x="0" y="0"/>
          <a:chExt cx="0" cy="0"/>
        </a:xfrm>
      </p:grpSpPr>
      <p:pic>
        <p:nvPicPr>
          <p:cNvPr id="1102" name="Google Shape;1102;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3" name="Google Shape;1103;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4" name="Google Shape;1104;p63"/>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5" name="Google Shape;1105;p63"/>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6" name="Google Shape;1106;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3"/>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08" name="Google Shape;1108;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9" name="Google Shape;1109;p63"/>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0" name="Google Shape;1110;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1" name="Google Shape;1111;p63"/>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2"/>
        <p:cNvGrpSpPr/>
        <p:nvPr/>
      </p:nvGrpSpPr>
      <p:grpSpPr>
        <a:xfrm>
          <a:off x="0" y="0"/>
          <a:ext cx="0" cy="0"/>
          <a:chOff x="0" y="0"/>
          <a:chExt cx="0" cy="0"/>
        </a:xfrm>
      </p:grpSpPr>
      <p:pic>
        <p:nvPicPr>
          <p:cNvPr id="1113" name="Google Shape;1113;p64"/>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4" name="Google Shape;1114;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5" name="Google Shape;1115;p6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16" name="Google Shape;1116;p6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7" name="Google Shape;1117;p6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8" name="Google Shape;1118;p64"/>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19" name="Google Shape;1119;p6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0" name="Google Shape;1120;p64"/>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4"/>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2"/>
        <p:cNvGrpSpPr/>
        <p:nvPr/>
      </p:nvGrpSpPr>
      <p:grpSpPr>
        <a:xfrm>
          <a:off x="0" y="0"/>
          <a:ext cx="0" cy="0"/>
          <a:chOff x="0" y="0"/>
          <a:chExt cx="0" cy="0"/>
        </a:xfrm>
      </p:grpSpPr>
      <p:pic>
        <p:nvPicPr>
          <p:cNvPr id="1123" name="Google Shape;1123;p65"/>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4" name="Google Shape;1124;p6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5" name="Google Shape;1125;p6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26" name="Google Shape;1126;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27" name="Google Shape;1127;p65"/>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8" name="Google Shape;1128;p65"/>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9" name="Google Shape;1129;p65"/>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0" name="Google Shape;1130;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1" name="Google Shape;1131;p65"/>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2"/>
        <p:cNvGrpSpPr/>
        <p:nvPr/>
      </p:nvGrpSpPr>
      <p:grpSpPr>
        <a:xfrm>
          <a:off x="0" y="0"/>
          <a:ext cx="0" cy="0"/>
          <a:chOff x="0" y="0"/>
          <a:chExt cx="0" cy="0"/>
        </a:xfrm>
      </p:grpSpPr>
      <p:sp>
        <p:nvSpPr>
          <p:cNvPr id="1133" name="Google Shape;1133;p66"/>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4" name="Google Shape;1134;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5" name="Google Shape;1135;p6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36" name="Google Shape;1136;p66"/>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37" name="Google Shape;1137;p66"/>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6"/>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39" name="Google Shape;1139;p6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0" name="Google Shape;1140;p66"/>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1" name="Google Shape;1141;p66"/>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2"/>
        <p:cNvGrpSpPr/>
        <p:nvPr/>
      </p:nvGrpSpPr>
      <p:grpSpPr>
        <a:xfrm>
          <a:off x="0" y="0"/>
          <a:ext cx="0" cy="0"/>
          <a:chOff x="0" y="0"/>
          <a:chExt cx="0" cy="0"/>
        </a:xfrm>
      </p:grpSpPr>
      <p:pic>
        <p:nvPicPr>
          <p:cNvPr id="1143" name="Google Shape;1143;p67"/>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4" name="Google Shape;1144;p6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5" name="Google Shape;1145;p67"/>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46" name="Google Shape;1146;p6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67"/>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48" name="Google Shape;114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49" name="Google Shape;1149;p67"/>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0" name="Google Shape;1150;p67"/>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1" name="Google Shape;1151;p6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2" name="Google Shape;1152;p67"/>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3"/>
        <p:cNvGrpSpPr/>
        <p:nvPr/>
      </p:nvGrpSpPr>
      <p:grpSpPr>
        <a:xfrm>
          <a:off x="0" y="0"/>
          <a:ext cx="0" cy="0"/>
          <a:chOff x="0" y="0"/>
          <a:chExt cx="0" cy="0"/>
        </a:xfrm>
      </p:grpSpPr>
      <p:sp>
        <p:nvSpPr>
          <p:cNvPr id="1154" name="Google Shape;1154;p68"/>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5" name="Google Shape;1155;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56" name="Google Shape;1156;p6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57" name="Google Shape;1157;p68"/>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58" name="Google Shape;1158;p6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68"/>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0" name="Google Shape;1160;p6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1" name="Google Shape;1161;p68"/>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2" name="Google Shape;1162;p68"/>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3"/>
        <p:cNvGrpSpPr/>
        <p:nvPr/>
      </p:nvGrpSpPr>
      <p:grpSpPr>
        <a:xfrm>
          <a:off x="0" y="0"/>
          <a:ext cx="0" cy="0"/>
          <a:chOff x="0" y="0"/>
          <a:chExt cx="0" cy="0"/>
        </a:xfrm>
      </p:grpSpPr>
      <p:sp>
        <p:nvSpPr>
          <p:cNvPr id="1164" name="Google Shape;1164;p6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7" name="Google Shape;1167;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8" name="Google Shape;1168;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9" name="Google Shape;1169;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0" name="Google Shape;1170;p6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1" name="Google Shape;1171;p69"/>
          <p:cNvGrpSpPr/>
          <p:nvPr/>
        </p:nvGrpSpPr>
        <p:grpSpPr>
          <a:xfrm>
            <a:off x="457200" y="1378813"/>
            <a:ext cx="776889" cy="621300"/>
            <a:chOff x="457200" y="1378813"/>
            <a:chExt cx="776889" cy="621300"/>
          </a:xfrm>
        </p:grpSpPr>
        <p:sp>
          <p:nvSpPr>
            <p:cNvPr id="1172" name="Google Shape;1172;p6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3" name="Google Shape;1173;p6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9"/>
          <p:cNvGrpSpPr/>
          <p:nvPr/>
        </p:nvGrpSpPr>
        <p:grpSpPr>
          <a:xfrm>
            <a:off x="457200" y="2228725"/>
            <a:ext cx="776889" cy="621300"/>
            <a:chOff x="457200" y="1378813"/>
            <a:chExt cx="776889" cy="621300"/>
          </a:xfrm>
        </p:grpSpPr>
        <p:sp>
          <p:nvSpPr>
            <p:cNvPr id="1175" name="Google Shape;1175;p6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76" name="Google Shape;1176;p6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69"/>
          <p:cNvGrpSpPr/>
          <p:nvPr/>
        </p:nvGrpSpPr>
        <p:grpSpPr>
          <a:xfrm>
            <a:off x="457200" y="3073850"/>
            <a:ext cx="776889" cy="621300"/>
            <a:chOff x="457200" y="1378813"/>
            <a:chExt cx="776889" cy="621300"/>
          </a:xfrm>
        </p:grpSpPr>
        <p:sp>
          <p:nvSpPr>
            <p:cNvPr id="1178" name="Google Shape;1178;p6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79" name="Google Shape;1179;p6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69"/>
          <p:cNvGrpSpPr/>
          <p:nvPr/>
        </p:nvGrpSpPr>
        <p:grpSpPr>
          <a:xfrm>
            <a:off x="457200" y="3923750"/>
            <a:ext cx="776889" cy="621300"/>
            <a:chOff x="457200" y="1378813"/>
            <a:chExt cx="776889" cy="621300"/>
          </a:xfrm>
        </p:grpSpPr>
        <p:sp>
          <p:nvSpPr>
            <p:cNvPr id="1181" name="Google Shape;1181;p6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2" name="Google Shape;1182;p6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 name="Google Shape;1183;p69"/>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4" name="Google Shape;1184;p6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69"/>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9" name="Google Shape;1189;p69"/>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0"/>
        <p:cNvGrpSpPr/>
        <p:nvPr/>
      </p:nvGrpSpPr>
      <p:grpSpPr>
        <a:xfrm>
          <a:off x="0" y="0"/>
          <a:ext cx="0" cy="0"/>
          <a:chOff x="0" y="0"/>
          <a:chExt cx="0" cy="0"/>
        </a:xfrm>
      </p:grpSpPr>
      <p:sp>
        <p:nvSpPr>
          <p:cNvPr id="1191" name="Google Shape;1191;p7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4" name="Google Shape;1194;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5" name="Google Shape;1195;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96" name="Google Shape;1196;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97" name="Google Shape;1197;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98" name="Google Shape;1198;p70"/>
          <p:cNvGrpSpPr/>
          <p:nvPr/>
        </p:nvGrpSpPr>
        <p:grpSpPr>
          <a:xfrm>
            <a:off x="457200" y="1300225"/>
            <a:ext cx="776889" cy="621300"/>
            <a:chOff x="457200" y="1378813"/>
            <a:chExt cx="776889" cy="621300"/>
          </a:xfrm>
        </p:grpSpPr>
        <p:sp>
          <p:nvSpPr>
            <p:cNvPr id="1199" name="Google Shape;1199;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0" name="Google Shape;1200;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70"/>
          <p:cNvGrpSpPr/>
          <p:nvPr/>
        </p:nvGrpSpPr>
        <p:grpSpPr>
          <a:xfrm>
            <a:off x="457200" y="2000125"/>
            <a:ext cx="776889" cy="621300"/>
            <a:chOff x="457200" y="1378813"/>
            <a:chExt cx="776889" cy="621300"/>
          </a:xfrm>
        </p:grpSpPr>
        <p:sp>
          <p:nvSpPr>
            <p:cNvPr id="1202" name="Google Shape;1202;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3" name="Google Shape;1203;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70"/>
          <p:cNvGrpSpPr/>
          <p:nvPr/>
        </p:nvGrpSpPr>
        <p:grpSpPr>
          <a:xfrm>
            <a:off x="457200" y="2692850"/>
            <a:ext cx="776889" cy="621300"/>
            <a:chOff x="457200" y="1378813"/>
            <a:chExt cx="776889" cy="621300"/>
          </a:xfrm>
        </p:grpSpPr>
        <p:sp>
          <p:nvSpPr>
            <p:cNvPr id="1205" name="Google Shape;1205;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06" name="Google Shape;1206;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70"/>
          <p:cNvGrpSpPr/>
          <p:nvPr/>
        </p:nvGrpSpPr>
        <p:grpSpPr>
          <a:xfrm>
            <a:off x="457200" y="3390350"/>
            <a:ext cx="776889" cy="621300"/>
            <a:chOff x="457200" y="1378813"/>
            <a:chExt cx="776889" cy="621300"/>
          </a:xfrm>
        </p:grpSpPr>
        <p:sp>
          <p:nvSpPr>
            <p:cNvPr id="1208" name="Google Shape;1208;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09" name="Google Shape;1209;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0" name="Google Shape;1210;p70"/>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1" name="Google Shape;1211;p7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0"/>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6" name="Google Shape;1216;p70"/>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17" name="Google Shape;1217;p70"/>
          <p:cNvGrpSpPr/>
          <p:nvPr/>
        </p:nvGrpSpPr>
        <p:grpSpPr>
          <a:xfrm>
            <a:off x="469500" y="4083075"/>
            <a:ext cx="776889" cy="621300"/>
            <a:chOff x="457200" y="1378813"/>
            <a:chExt cx="776889" cy="621300"/>
          </a:xfrm>
        </p:grpSpPr>
        <p:sp>
          <p:nvSpPr>
            <p:cNvPr id="1218" name="Google Shape;1218;p70"/>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19" name="Google Shape;1219;p70"/>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0"/>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2"/>
        <p:cNvGrpSpPr/>
        <p:nvPr/>
      </p:nvGrpSpPr>
      <p:grpSpPr>
        <a:xfrm>
          <a:off x="0" y="0"/>
          <a:ext cx="0" cy="0"/>
          <a:chOff x="0" y="0"/>
          <a:chExt cx="0" cy="0"/>
        </a:xfrm>
      </p:grpSpPr>
      <p:sp>
        <p:nvSpPr>
          <p:cNvPr id="1223" name="Google Shape;1223;p7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5" name="Google Shape;1225;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26" name="Google Shape;1226;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7" name="Google Shape;1227;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28" name="Google Shape;1228;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29" name="Google Shape;1229;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0" name="Google Shape;1230;p71"/>
          <p:cNvGrpSpPr/>
          <p:nvPr/>
        </p:nvGrpSpPr>
        <p:grpSpPr>
          <a:xfrm>
            <a:off x="457200" y="1237825"/>
            <a:ext cx="776900" cy="486300"/>
            <a:chOff x="457200" y="1466425"/>
            <a:chExt cx="776900" cy="486300"/>
          </a:xfrm>
        </p:grpSpPr>
        <p:sp>
          <p:nvSpPr>
            <p:cNvPr id="1231" name="Google Shape;1231;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2" name="Google Shape;1232;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3" name="Google Shape;1233;p71"/>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4" name="Google Shape;1234;p7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5" name="Google Shape;1235;p71"/>
          <p:cNvGrpSpPr/>
          <p:nvPr/>
        </p:nvGrpSpPr>
        <p:grpSpPr>
          <a:xfrm>
            <a:off x="457200" y="1828900"/>
            <a:ext cx="776900" cy="486300"/>
            <a:chOff x="457200" y="1466425"/>
            <a:chExt cx="776900" cy="486300"/>
          </a:xfrm>
        </p:grpSpPr>
        <p:sp>
          <p:nvSpPr>
            <p:cNvPr id="1236" name="Google Shape;1236;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37" name="Google Shape;1237;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7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1"/>
          <p:cNvGrpSpPr/>
          <p:nvPr/>
        </p:nvGrpSpPr>
        <p:grpSpPr>
          <a:xfrm>
            <a:off x="457200" y="2419975"/>
            <a:ext cx="776900" cy="486300"/>
            <a:chOff x="457200" y="1466425"/>
            <a:chExt cx="776900" cy="486300"/>
          </a:xfrm>
        </p:grpSpPr>
        <p:sp>
          <p:nvSpPr>
            <p:cNvPr id="1240" name="Google Shape;1240;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1" name="Google Shape;1241;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1"/>
          <p:cNvGrpSpPr/>
          <p:nvPr/>
        </p:nvGrpSpPr>
        <p:grpSpPr>
          <a:xfrm>
            <a:off x="457200" y="3011050"/>
            <a:ext cx="776900" cy="486300"/>
            <a:chOff x="457200" y="1466425"/>
            <a:chExt cx="776900" cy="486300"/>
          </a:xfrm>
        </p:grpSpPr>
        <p:sp>
          <p:nvSpPr>
            <p:cNvPr id="1244" name="Google Shape;1244;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5" name="Google Shape;1245;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1"/>
          <p:cNvGrpSpPr/>
          <p:nvPr/>
        </p:nvGrpSpPr>
        <p:grpSpPr>
          <a:xfrm>
            <a:off x="457200" y="3602137"/>
            <a:ext cx="776900" cy="486300"/>
            <a:chOff x="457200" y="1466425"/>
            <a:chExt cx="776900" cy="486300"/>
          </a:xfrm>
        </p:grpSpPr>
        <p:sp>
          <p:nvSpPr>
            <p:cNvPr id="1248" name="Google Shape;1248;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49" name="Google Shape;1249;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1"/>
          <p:cNvGrpSpPr/>
          <p:nvPr/>
        </p:nvGrpSpPr>
        <p:grpSpPr>
          <a:xfrm>
            <a:off x="457200" y="4193262"/>
            <a:ext cx="776900" cy="486300"/>
            <a:chOff x="457200" y="1466425"/>
            <a:chExt cx="776900" cy="486300"/>
          </a:xfrm>
        </p:grpSpPr>
        <p:sp>
          <p:nvSpPr>
            <p:cNvPr id="1252" name="Google Shape;1252;p71"/>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3" name="Google Shape;1253;p71"/>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1"/>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5" name="Google Shape;1255;p71"/>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6" name="Google Shape;1256;p7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7" name="Google Shape;1257;p71"/>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8" name="Google Shape;1258;p71"/>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59"/>
        <p:cNvGrpSpPr/>
        <p:nvPr/>
      </p:nvGrpSpPr>
      <p:grpSpPr>
        <a:xfrm>
          <a:off x="0" y="0"/>
          <a:ext cx="0" cy="0"/>
          <a:chOff x="0" y="0"/>
          <a:chExt cx="0" cy="0"/>
        </a:xfrm>
      </p:grpSpPr>
      <p:sp>
        <p:nvSpPr>
          <p:cNvPr id="1260" name="Google Shape;1260;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3" name="Google Shape;1263;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4" name="Google Shape;1264;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5" name="Google Shape;1265;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6" name="Google Shape;1266;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67" name="Google Shape;1267;p72"/>
          <p:cNvGrpSpPr/>
          <p:nvPr/>
        </p:nvGrpSpPr>
        <p:grpSpPr>
          <a:xfrm>
            <a:off x="457200" y="1237825"/>
            <a:ext cx="776900" cy="486300"/>
            <a:chOff x="457200" y="1466425"/>
            <a:chExt cx="776900" cy="486300"/>
          </a:xfrm>
        </p:grpSpPr>
        <p:sp>
          <p:nvSpPr>
            <p:cNvPr id="1268" name="Google Shape;1268;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69" name="Google Shape;1269;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72"/>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1" name="Google Shape;1271;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2"/>
          <p:cNvGrpSpPr/>
          <p:nvPr/>
        </p:nvGrpSpPr>
        <p:grpSpPr>
          <a:xfrm>
            <a:off x="457200" y="1828900"/>
            <a:ext cx="776900" cy="486300"/>
            <a:chOff x="457200" y="1466425"/>
            <a:chExt cx="776900" cy="486300"/>
          </a:xfrm>
        </p:grpSpPr>
        <p:sp>
          <p:nvSpPr>
            <p:cNvPr id="1273" name="Google Shape;1273;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4" name="Google Shape;1274;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2"/>
          <p:cNvGrpSpPr/>
          <p:nvPr/>
        </p:nvGrpSpPr>
        <p:grpSpPr>
          <a:xfrm>
            <a:off x="457200" y="2419975"/>
            <a:ext cx="776900" cy="486300"/>
            <a:chOff x="457200" y="1466425"/>
            <a:chExt cx="776900" cy="486300"/>
          </a:xfrm>
        </p:grpSpPr>
        <p:sp>
          <p:nvSpPr>
            <p:cNvPr id="1277" name="Google Shape;1277;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8" name="Google Shape;1278;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2"/>
          <p:cNvGrpSpPr/>
          <p:nvPr/>
        </p:nvGrpSpPr>
        <p:grpSpPr>
          <a:xfrm>
            <a:off x="457200" y="3011050"/>
            <a:ext cx="776900" cy="486300"/>
            <a:chOff x="457200" y="1466425"/>
            <a:chExt cx="776900" cy="486300"/>
          </a:xfrm>
        </p:grpSpPr>
        <p:sp>
          <p:nvSpPr>
            <p:cNvPr id="1281" name="Google Shape;1281;p72"/>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2" name="Google Shape;1282;p72"/>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2"/>
          <p:cNvGrpSpPr/>
          <p:nvPr/>
        </p:nvGrpSpPr>
        <p:grpSpPr>
          <a:xfrm>
            <a:off x="457200" y="3602137"/>
            <a:ext cx="776900" cy="486300"/>
            <a:chOff x="457200" y="1466425"/>
            <a:chExt cx="776900" cy="486300"/>
          </a:xfrm>
        </p:grpSpPr>
        <p:sp>
          <p:nvSpPr>
            <p:cNvPr id="1285" name="Google Shape;1285;p72"/>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6" name="Google Shape;1286;p72"/>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2"/>
          <p:cNvGrpSpPr/>
          <p:nvPr/>
        </p:nvGrpSpPr>
        <p:grpSpPr>
          <a:xfrm>
            <a:off x="457200" y="4193262"/>
            <a:ext cx="776900" cy="486300"/>
            <a:chOff x="457200" y="1466425"/>
            <a:chExt cx="776900" cy="486300"/>
          </a:xfrm>
        </p:grpSpPr>
        <p:sp>
          <p:nvSpPr>
            <p:cNvPr id="1289" name="Google Shape;1289;p72"/>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0" name="Google Shape;1290;p72"/>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2"/>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2" name="Google Shape;1292;p72"/>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3" name="Google Shape;1293;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4" name="Google Shape;1294;p72"/>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5" name="Google Shape;1295;p72"/>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296"/>
        <p:cNvGrpSpPr/>
        <p:nvPr/>
      </p:nvGrpSpPr>
      <p:grpSpPr>
        <a:xfrm>
          <a:off x="0" y="0"/>
          <a:ext cx="0" cy="0"/>
          <a:chOff x="0" y="0"/>
          <a:chExt cx="0" cy="0"/>
        </a:xfrm>
      </p:grpSpPr>
      <p:sp>
        <p:nvSpPr>
          <p:cNvPr id="1297" name="Google Shape;1297;p73"/>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0" name="Google Shape;1300;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1" name="Google Shape;1301;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2" name="Google Shape;1302;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3" name="Google Shape;1303;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4" name="Google Shape;1304;p73"/>
          <p:cNvGrpSpPr/>
          <p:nvPr/>
        </p:nvGrpSpPr>
        <p:grpSpPr>
          <a:xfrm>
            <a:off x="457222" y="1149803"/>
            <a:ext cx="713194" cy="446423"/>
            <a:chOff x="457200" y="1466425"/>
            <a:chExt cx="776900" cy="486300"/>
          </a:xfrm>
        </p:grpSpPr>
        <p:sp>
          <p:nvSpPr>
            <p:cNvPr id="1305" name="Google Shape;130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06" name="Google Shape;130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7" name="Google Shape;1307;p73"/>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8" name="Google Shape;1308;p73"/>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73"/>
          <p:cNvGrpSpPr/>
          <p:nvPr/>
        </p:nvGrpSpPr>
        <p:grpSpPr>
          <a:xfrm>
            <a:off x="457222" y="1672428"/>
            <a:ext cx="713194" cy="446423"/>
            <a:chOff x="457200" y="1466425"/>
            <a:chExt cx="776900" cy="486300"/>
          </a:xfrm>
        </p:grpSpPr>
        <p:sp>
          <p:nvSpPr>
            <p:cNvPr id="1310" name="Google Shape;131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1" name="Google Shape;131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2" name="Google Shape;1312;p73"/>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3" name="Google Shape;1313;p73"/>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4" name="Google Shape;1314;p73"/>
          <p:cNvGrpSpPr/>
          <p:nvPr/>
        </p:nvGrpSpPr>
        <p:grpSpPr>
          <a:xfrm>
            <a:off x="457197" y="2195578"/>
            <a:ext cx="713194" cy="446423"/>
            <a:chOff x="457200" y="1466425"/>
            <a:chExt cx="776900" cy="486300"/>
          </a:xfrm>
        </p:grpSpPr>
        <p:sp>
          <p:nvSpPr>
            <p:cNvPr id="1315" name="Google Shape;131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16" name="Google Shape;131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7" name="Google Shape;1317;p73"/>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8" name="Google Shape;1318;p73"/>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73"/>
          <p:cNvGrpSpPr/>
          <p:nvPr/>
        </p:nvGrpSpPr>
        <p:grpSpPr>
          <a:xfrm>
            <a:off x="457197" y="2718203"/>
            <a:ext cx="713194" cy="446423"/>
            <a:chOff x="457200" y="1466425"/>
            <a:chExt cx="776900" cy="486300"/>
          </a:xfrm>
        </p:grpSpPr>
        <p:sp>
          <p:nvSpPr>
            <p:cNvPr id="1320" name="Google Shape;132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1" name="Google Shape;132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2" name="Google Shape;1322;p73"/>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3" name="Google Shape;1323;p73"/>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4" name="Google Shape;1324;p73"/>
          <p:cNvGrpSpPr/>
          <p:nvPr/>
        </p:nvGrpSpPr>
        <p:grpSpPr>
          <a:xfrm>
            <a:off x="457222" y="3240828"/>
            <a:ext cx="713194" cy="446423"/>
            <a:chOff x="457200" y="1466425"/>
            <a:chExt cx="776900" cy="486300"/>
          </a:xfrm>
        </p:grpSpPr>
        <p:sp>
          <p:nvSpPr>
            <p:cNvPr id="1325" name="Google Shape;132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26" name="Google Shape;132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7" name="Google Shape;1327;p73"/>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8" name="Google Shape;1328;p73"/>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73"/>
          <p:cNvGrpSpPr/>
          <p:nvPr/>
        </p:nvGrpSpPr>
        <p:grpSpPr>
          <a:xfrm>
            <a:off x="457222" y="3763453"/>
            <a:ext cx="713194" cy="446423"/>
            <a:chOff x="457200" y="1466425"/>
            <a:chExt cx="776900" cy="486300"/>
          </a:xfrm>
        </p:grpSpPr>
        <p:sp>
          <p:nvSpPr>
            <p:cNvPr id="1330" name="Google Shape;1330;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1" name="Google Shape;1331;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2" name="Google Shape;1332;p73"/>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3" name="Google Shape;1333;p73"/>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73"/>
          <p:cNvGrpSpPr/>
          <p:nvPr/>
        </p:nvGrpSpPr>
        <p:grpSpPr>
          <a:xfrm>
            <a:off x="457222" y="4311603"/>
            <a:ext cx="713194" cy="446423"/>
            <a:chOff x="457200" y="1466425"/>
            <a:chExt cx="776900" cy="486300"/>
          </a:xfrm>
        </p:grpSpPr>
        <p:sp>
          <p:nvSpPr>
            <p:cNvPr id="1335" name="Google Shape;1335;p7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36" name="Google Shape;1336;p7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7" name="Google Shape;1337;p73"/>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38"/>
        <p:cNvGrpSpPr/>
        <p:nvPr/>
      </p:nvGrpSpPr>
      <p:grpSpPr>
        <a:xfrm>
          <a:off x="0" y="0"/>
          <a:ext cx="0" cy="0"/>
          <a:chOff x="0" y="0"/>
          <a:chExt cx="0" cy="0"/>
        </a:xfrm>
      </p:grpSpPr>
      <p:sp>
        <p:nvSpPr>
          <p:cNvPr id="1339" name="Google Shape;1339;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0" name="Google Shape;1340;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1" name="Google Shape;1341;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2" name="Google Shape;1342;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3" name="Google Shape;1343;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4" name="Google Shape;1344;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5" name="Google Shape;1345;p7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74"/>
          <p:cNvGrpSpPr/>
          <p:nvPr/>
        </p:nvGrpSpPr>
        <p:grpSpPr>
          <a:xfrm>
            <a:off x="457427" y="3873038"/>
            <a:ext cx="602564" cy="377174"/>
            <a:chOff x="457200" y="1466425"/>
            <a:chExt cx="776900" cy="486300"/>
          </a:xfrm>
        </p:grpSpPr>
        <p:sp>
          <p:nvSpPr>
            <p:cNvPr id="1347" name="Google Shape;134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48" name="Google Shape;134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7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0" name="Google Shape;1350;p7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1" name="Google Shape;1351;p74"/>
          <p:cNvGrpSpPr/>
          <p:nvPr/>
        </p:nvGrpSpPr>
        <p:grpSpPr>
          <a:xfrm>
            <a:off x="457315" y="4311142"/>
            <a:ext cx="602564" cy="377174"/>
            <a:chOff x="457200" y="1466425"/>
            <a:chExt cx="776900" cy="486300"/>
          </a:xfrm>
        </p:grpSpPr>
        <p:sp>
          <p:nvSpPr>
            <p:cNvPr id="1352" name="Google Shape;135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3" name="Google Shape;135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4" name="Google Shape;1354;p7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5" name="Google Shape;1355;p7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6" name="Google Shape;1356;p74"/>
          <p:cNvGrpSpPr/>
          <p:nvPr/>
        </p:nvGrpSpPr>
        <p:grpSpPr>
          <a:xfrm>
            <a:off x="457377" y="2996663"/>
            <a:ext cx="602564" cy="377174"/>
            <a:chOff x="457200" y="1466425"/>
            <a:chExt cx="776900" cy="486300"/>
          </a:xfrm>
        </p:grpSpPr>
        <p:sp>
          <p:nvSpPr>
            <p:cNvPr id="1357" name="Google Shape;135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58" name="Google Shape;135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9" name="Google Shape;1359;p7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0" name="Google Shape;1360;p7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74"/>
          <p:cNvGrpSpPr/>
          <p:nvPr/>
        </p:nvGrpSpPr>
        <p:grpSpPr>
          <a:xfrm>
            <a:off x="457265" y="3434767"/>
            <a:ext cx="602564" cy="377174"/>
            <a:chOff x="457200" y="1466425"/>
            <a:chExt cx="776900" cy="486300"/>
          </a:xfrm>
        </p:grpSpPr>
        <p:sp>
          <p:nvSpPr>
            <p:cNvPr id="1362" name="Google Shape;136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3" name="Google Shape;136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4" name="Google Shape;1364;p7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5" name="Google Shape;1365;p7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6" name="Google Shape;1366;p74"/>
          <p:cNvGrpSpPr/>
          <p:nvPr/>
        </p:nvGrpSpPr>
        <p:grpSpPr>
          <a:xfrm>
            <a:off x="457402" y="2135288"/>
            <a:ext cx="602564" cy="377174"/>
            <a:chOff x="457200" y="1466425"/>
            <a:chExt cx="776900" cy="486300"/>
          </a:xfrm>
        </p:grpSpPr>
        <p:sp>
          <p:nvSpPr>
            <p:cNvPr id="1367" name="Google Shape;136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68" name="Google Shape;136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7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0" name="Google Shape;1370;p7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1" name="Google Shape;1371;p74"/>
          <p:cNvGrpSpPr/>
          <p:nvPr/>
        </p:nvGrpSpPr>
        <p:grpSpPr>
          <a:xfrm>
            <a:off x="457290" y="2573392"/>
            <a:ext cx="602564" cy="377174"/>
            <a:chOff x="457200" y="1466425"/>
            <a:chExt cx="776900" cy="486300"/>
          </a:xfrm>
        </p:grpSpPr>
        <p:sp>
          <p:nvSpPr>
            <p:cNvPr id="1372" name="Google Shape;137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3" name="Google Shape;137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4" name="Google Shape;1374;p7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5" name="Google Shape;1375;p7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74"/>
          <p:cNvGrpSpPr/>
          <p:nvPr/>
        </p:nvGrpSpPr>
        <p:grpSpPr>
          <a:xfrm>
            <a:off x="457352" y="1258913"/>
            <a:ext cx="602564" cy="377174"/>
            <a:chOff x="457200" y="1466425"/>
            <a:chExt cx="776900" cy="486300"/>
          </a:xfrm>
        </p:grpSpPr>
        <p:sp>
          <p:nvSpPr>
            <p:cNvPr id="1377" name="Google Shape;1377;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78" name="Google Shape;1378;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7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0" name="Google Shape;1380;p7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74"/>
          <p:cNvGrpSpPr/>
          <p:nvPr/>
        </p:nvGrpSpPr>
        <p:grpSpPr>
          <a:xfrm>
            <a:off x="457240" y="1697017"/>
            <a:ext cx="602564" cy="377174"/>
            <a:chOff x="457200" y="1466425"/>
            <a:chExt cx="776900" cy="486300"/>
          </a:xfrm>
        </p:grpSpPr>
        <p:sp>
          <p:nvSpPr>
            <p:cNvPr id="1382" name="Google Shape;1382;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3" name="Google Shape;1383;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7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5"/>
        <p:cNvGrpSpPr/>
        <p:nvPr/>
      </p:nvGrpSpPr>
      <p:grpSpPr>
        <a:xfrm>
          <a:off x="0" y="0"/>
          <a:ext cx="0" cy="0"/>
          <a:chOff x="0" y="0"/>
          <a:chExt cx="0" cy="0"/>
        </a:xfrm>
      </p:grpSpPr>
      <p:sp>
        <p:nvSpPr>
          <p:cNvPr id="1386" name="Google Shape;1386;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88" name="Google Shape;1388;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89" name="Google Shape;1389;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0" name="Google Shape;1390;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1" name="Google Shape;1391;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2" name="Google Shape;1392;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75"/>
          <p:cNvGrpSpPr/>
          <p:nvPr/>
        </p:nvGrpSpPr>
        <p:grpSpPr>
          <a:xfrm>
            <a:off x="457427" y="3873038"/>
            <a:ext cx="602564" cy="377174"/>
            <a:chOff x="457200" y="1466425"/>
            <a:chExt cx="776900" cy="486300"/>
          </a:xfrm>
        </p:grpSpPr>
        <p:sp>
          <p:nvSpPr>
            <p:cNvPr id="1394" name="Google Shape;139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5" name="Google Shape;139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6" name="Google Shape;1396;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7" name="Google Shape;1397;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8" name="Google Shape;1398;p75"/>
          <p:cNvGrpSpPr/>
          <p:nvPr/>
        </p:nvGrpSpPr>
        <p:grpSpPr>
          <a:xfrm>
            <a:off x="457315" y="4311142"/>
            <a:ext cx="602564" cy="377174"/>
            <a:chOff x="457200" y="1466425"/>
            <a:chExt cx="776900" cy="486300"/>
          </a:xfrm>
        </p:grpSpPr>
        <p:sp>
          <p:nvSpPr>
            <p:cNvPr id="1399" name="Google Shape;139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0" name="Google Shape;140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1" name="Google Shape;1401;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2" name="Google Shape;1402;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75"/>
          <p:cNvGrpSpPr/>
          <p:nvPr/>
        </p:nvGrpSpPr>
        <p:grpSpPr>
          <a:xfrm>
            <a:off x="457377" y="2996663"/>
            <a:ext cx="602564" cy="377174"/>
            <a:chOff x="457200" y="1466425"/>
            <a:chExt cx="776900" cy="486300"/>
          </a:xfrm>
        </p:grpSpPr>
        <p:sp>
          <p:nvSpPr>
            <p:cNvPr id="1404" name="Google Shape;140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5" name="Google Shape;140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7" name="Google Shape;1407;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8" name="Google Shape;1408;p75"/>
          <p:cNvGrpSpPr/>
          <p:nvPr/>
        </p:nvGrpSpPr>
        <p:grpSpPr>
          <a:xfrm>
            <a:off x="457265" y="3434767"/>
            <a:ext cx="602564" cy="377174"/>
            <a:chOff x="457200" y="1466425"/>
            <a:chExt cx="776900" cy="486300"/>
          </a:xfrm>
        </p:grpSpPr>
        <p:sp>
          <p:nvSpPr>
            <p:cNvPr id="1409" name="Google Shape;140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0" name="Google Shape;141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2" name="Google Shape;1412;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75"/>
          <p:cNvGrpSpPr/>
          <p:nvPr/>
        </p:nvGrpSpPr>
        <p:grpSpPr>
          <a:xfrm>
            <a:off x="457402" y="2135288"/>
            <a:ext cx="602564" cy="377174"/>
            <a:chOff x="457200" y="1466425"/>
            <a:chExt cx="776900" cy="486300"/>
          </a:xfrm>
        </p:grpSpPr>
        <p:sp>
          <p:nvSpPr>
            <p:cNvPr id="1414" name="Google Shape;1414;p75"/>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5" name="Google Shape;1415;p75"/>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6" name="Google Shape;1416;p75"/>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7" name="Google Shape;1417;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75"/>
          <p:cNvGrpSpPr/>
          <p:nvPr/>
        </p:nvGrpSpPr>
        <p:grpSpPr>
          <a:xfrm>
            <a:off x="457290" y="2573392"/>
            <a:ext cx="602564" cy="377174"/>
            <a:chOff x="457200" y="1466425"/>
            <a:chExt cx="776900" cy="486300"/>
          </a:xfrm>
        </p:grpSpPr>
        <p:sp>
          <p:nvSpPr>
            <p:cNvPr id="1419" name="Google Shape;1419;p75"/>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0" name="Google Shape;1420;p75"/>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1" name="Google Shape;1421;p75"/>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75"/>
          <p:cNvGrpSpPr/>
          <p:nvPr/>
        </p:nvGrpSpPr>
        <p:grpSpPr>
          <a:xfrm>
            <a:off x="457352" y="1258913"/>
            <a:ext cx="602564" cy="377174"/>
            <a:chOff x="457200" y="1466425"/>
            <a:chExt cx="776900" cy="486300"/>
          </a:xfrm>
        </p:grpSpPr>
        <p:sp>
          <p:nvSpPr>
            <p:cNvPr id="1424" name="Google Shape;1424;p75"/>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5" name="Google Shape;1425;p75"/>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6" name="Google Shape;1426;p75"/>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7" name="Google Shape;1427;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8" name="Google Shape;1428;p75"/>
          <p:cNvGrpSpPr/>
          <p:nvPr/>
        </p:nvGrpSpPr>
        <p:grpSpPr>
          <a:xfrm>
            <a:off x="457240" y="1697017"/>
            <a:ext cx="602564" cy="377174"/>
            <a:chOff x="457200" y="1466425"/>
            <a:chExt cx="776900" cy="486300"/>
          </a:xfrm>
        </p:grpSpPr>
        <p:sp>
          <p:nvSpPr>
            <p:cNvPr id="1429" name="Google Shape;1429;p75"/>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0" name="Google Shape;1430;p75"/>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75"/>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2"/>
        <p:cNvGrpSpPr/>
        <p:nvPr/>
      </p:nvGrpSpPr>
      <p:grpSpPr>
        <a:xfrm>
          <a:off x="0" y="0"/>
          <a:ext cx="0" cy="0"/>
          <a:chOff x="0" y="0"/>
          <a:chExt cx="0" cy="0"/>
        </a:xfrm>
      </p:grpSpPr>
      <p:sp>
        <p:nvSpPr>
          <p:cNvPr id="1433" name="Google Shape;1433;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4" name="Google Shape;1434;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5" name="Google Shape;1435;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36" name="Google Shape;1436;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37" name="Google Shape;1437;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38" name="Google Shape;1438;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39" name="Google Shape;1439;p76"/>
          <p:cNvGrpSpPr/>
          <p:nvPr/>
        </p:nvGrpSpPr>
        <p:grpSpPr>
          <a:xfrm>
            <a:off x="457181" y="1345103"/>
            <a:ext cx="533372" cy="533480"/>
            <a:chOff x="457200" y="1378813"/>
            <a:chExt cx="695400" cy="695450"/>
          </a:xfrm>
        </p:grpSpPr>
        <p:sp>
          <p:nvSpPr>
            <p:cNvPr id="1440" name="Google Shape;1440;p76"/>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1" name="Google Shape;1441;p76"/>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76"/>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6"/>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4" name="Google Shape;1444;p76"/>
          <p:cNvGrpSpPr/>
          <p:nvPr/>
        </p:nvGrpSpPr>
        <p:grpSpPr>
          <a:xfrm>
            <a:off x="3305156" y="1345103"/>
            <a:ext cx="533372" cy="533480"/>
            <a:chOff x="457200" y="1378813"/>
            <a:chExt cx="695400" cy="695450"/>
          </a:xfrm>
        </p:grpSpPr>
        <p:sp>
          <p:nvSpPr>
            <p:cNvPr id="1445" name="Google Shape;1445;p76"/>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46" name="Google Shape;1446;p76"/>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7" name="Google Shape;1447;p76"/>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6"/>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9" name="Google Shape;1449;p76"/>
          <p:cNvGrpSpPr/>
          <p:nvPr/>
        </p:nvGrpSpPr>
        <p:grpSpPr>
          <a:xfrm>
            <a:off x="6134081" y="1345853"/>
            <a:ext cx="533372" cy="533480"/>
            <a:chOff x="457200" y="1378813"/>
            <a:chExt cx="695400" cy="695450"/>
          </a:xfrm>
        </p:grpSpPr>
        <p:sp>
          <p:nvSpPr>
            <p:cNvPr id="1450" name="Google Shape;1450;p76"/>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1" name="Google Shape;1451;p76"/>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76"/>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6"/>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4"/>
        <p:cNvGrpSpPr/>
        <p:nvPr/>
      </p:nvGrpSpPr>
      <p:grpSpPr>
        <a:xfrm>
          <a:off x="0" y="0"/>
          <a:ext cx="0" cy="0"/>
          <a:chOff x="0" y="0"/>
          <a:chExt cx="0" cy="0"/>
        </a:xfrm>
      </p:grpSpPr>
      <p:pic>
        <p:nvPicPr>
          <p:cNvPr id="1455" name="Google Shape;1455;p7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56" name="Google Shape;1456;p77"/>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58" name="Google Shape;145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59" name="Google Shape;145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0" name="Google Shape;146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1" name="Google Shape;146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2" name="Google Shape;146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3" name="Google Shape;1463;p77"/>
          <p:cNvGrpSpPr/>
          <p:nvPr/>
        </p:nvGrpSpPr>
        <p:grpSpPr>
          <a:xfrm>
            <a:off x="457206" y="1421303"/>
            <a:ext cx="533372" cy="533480"/>
            <a:chOff x="457200" y="1378813"/>
            <a:chExt cx="695400" cy="695450"/>
          </a:xfrm>
        </p:grpSpPr>
        <p:sp>
          <p:nvSpPr>
            <p:cNvPr id="1464" name="Google Shape;1464;p77"/>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5" name="Google Shape;1465;p77"/>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6" name="Google Shape;1466;p77"/>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7" name="Google Shape;1467;p77"/>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8" name="Google Shape;1468;p77"/>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9" name="Google Shape;1469;p77"/>
          <p:cNvGrpSpPr/>
          <p:nvPr/>
        </p:nvGrpSpPr>
        <p:grpSpPr>
          <a:xfrm>
            <a:off x="4936306" y="1423553"/>
            <a:ext cx="533372" cy="533480"/>
            <a:chOff x="457200" y="1378813"/>
            <a:chExt cx="695400" cy="695450"/>
          </a:xfrm>
        </p:grpSpPr>
        <p:sp>
          <p:nvSpPr>
            <p:cNvPr id="1470" name="Google Shape;1470;p77"/>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1" name="Google Shape;1471;p77"/>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2" name="Google Shape;1472;p77"/>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3" name="Google Shape;1473;p77"/>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4"/>
        <p:cNvGrpSpPr/>
        <p:nvPr/>
      </p:nvGrpSpPr>
      <p:grpSpPr>
        <a:xfrm>
          <a:off x="0" y="0"/>
          <a:ext cx="0" cy="0"/>
          <a:chOff x="0" y="0"/>
          <a:chExt cx="0" cy="0"/>
        </a:xfrm>
      </p:grpSpPr>
      <p:sp>
        <p:nvSpPr>
          <p:cNvPr id="1475" name="Google Shape;1475;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6" name="Google Shape;1476;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77" name="Google Shape;1477;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78" name="Google Shape;1478;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79" name="Google Shape;1479;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0" name="Google Shape;1480;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1" name="Google Shape;1481;p78"/>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2" name="Google Shape;1482;p78"/>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8"/>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8"/>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8"/>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8"/>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87" name="Google Shape;1487;p78"/>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88" name="Google Shape;1488;p78"/>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8"/>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8"/>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8"/>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8"/>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3" name="Google Shape;1493;p78"/>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4" name="Google Shape;1494;p78"/>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8"/>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8"/>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7" name="Google Shape;1497;p78"/>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498" name="Google Shape;1498;p78"/>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9" name="Google Shape;1499;p78"/>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0" name="Google Shape;1500;p78"/>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1"/>
        <p:cNvGrpSpPr/>
        <p:nvPr/>
      </p:nvGrpSpPr>
      <p:grpSpPr>
        <a:xfrm>
          <a:off x="0" y="0"/>
          <a:ext cx="0" cy="0"/>
          <a:chOff x="0" y="0"/>
          <a:chExt cx="0" cy="0"/>
        </a:xfrm>
      </p:grpSpPr>
      <p:sp>
        <p:nvSpPr>
          <p:cNvPr id="1502" name="Google Shape;1502;p7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5" name="Google Shape;1505;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06" name="Google Shape;1506;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7" name="Google Shape;1507;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08" name="Google Shape;1508;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9" name="Google Shape;1509;p7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0" name="Google Shape;1510;p7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7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5" name="Google Shape;1515;p7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16" name="Google Shape;1516;p7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17" name="Google Shape;1517;p79"/>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18" name="Google Shape;1518;p79"/>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19" name="Google Shape;1519;p7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0"/>
        <p:cNvGrpSpPr/>
        <p:nvPr/>
      </p:nvGrpSpPr>
      <p:grpSpPr>
        <a:xfrm>
          <a:off x="0" y="0"/>
          <a:ext cx="0" cy="0"/>
          <a:chOff x="0" y="0"/>
          <a:chExt cx="0" cy="0"/>
        </a:xfrm>
      </p:grpSpPr>
      <p:sp>
        <p:nvSpPr>
          <p:cNvPr id="1521" name="Google Shape;1521;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3" name="Google Shape;1523;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4" name="Google Shape;1524;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5" name="Google Shape;1525;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26" name="Google Shape;1526;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27" name="Google Shape;1527;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8" name="Google Shape;1528;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9" name="Google Shape;1529;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4" name="Google Shape;1534;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5" name="Google Shape;1535;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36" name="Google Shape;1536;p80"/>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37" name="Google Shape;1537;p80"/>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38" name="Google Shape;1538;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39"/>
        <p:cNvGrpSpPr/>
        <p:nvPr/>
      </p:nvGrpSpPr>
      <p:grpSpPr>
        <a:xfrm>
          <a:off x="0" y="0"/>
          <a:ext cx="0" cy="0"/>
          <a:chOff x="0" y="0"/>
          <a:chExt cx="0" cy="0"/>
        </a:xfrm>
      </p:grpSpPr>
      <p:sp>
        <p:nvSpPr>
          <p:cNvPr id="1540" name="Google Shape;1540;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2" name="Google Shape;1542;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3" name="Google Shape;1543;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4" name="Google Shape;1544;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5" name="Google Shape;1545;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46" name="Google Shape;1546;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7" name="Google Shape;1547;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8" name="Google Shape;1548;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3" name="Google Shape;1553;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4" name="Google Shape;1554;p81"/>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5" name="Google Shape;1555;p81"/>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56" name="Google Shape;1556;p81"/>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57" name="Google Shape;1557;p81"/>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58"/>
        <p:cNvGrpSpPr/>
        <p:nvPr/>
      </p:nvGrpSpPr>
      <p:grpSpPr>
        <a:xfrm>
          <a:off x="0" y="0"/>
          <a:ext cx="0" cy="0"/>
          <a:chOff x="0" y="0"/>
          <a:chExt cx="0" cy="0"/>
        </a:xfrm>
      </p:grpSpPr>
      <p:sp>
        <p:nvSpPr>
          <p:cNvPr id="1559" name="Google Shape;1559;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1" name="Google Shape;1561;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2" name="Google Shape;1562;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3" name="Google Shape;1563;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4" name="Google Shape;1564;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5" name="Google Shape;1565;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6" name="Google Shape;1566;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7" name="Google Shape;1567;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2" name="Google Shape;1572;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3" name="Google Shape;1573;p82"/>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4" name="Google Shape;1574;p82"/>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5" name="Google Shape;1575;p82"/>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76" name="Google Shape;1576;p82"/>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77"/>
        <p:cNvGrpSpPr/>
        <p:nvPr/>
      </p:nvGrpSpPr>
      <p:grpSpPr>
        <a:xfrm>
          <a:off x="0" y="0"/>
          <a:ext cx="0" cy="0"/>
          <a:chOff x="0" y="0"/>
          <a:chExt cx="0" cy="0"/>
        </a:xfrm>
      </p:grpSpPr>
      <p:sp>
        <p:nvSpPr>
          <p:cNvPr id="1578" name="Google Shape;1578;p8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0" name="Google Shape;1580;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1" name="Google Shape;1581;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2" name="Google Shape;1582;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3" name="Google Shape;1583;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4" name="Google Shape;1584;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5" name="Google Shape;1585;p8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6" name="Google Shape;1586;p8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1" name="Google Shape;1591;p8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2" name="Google Shape;1592;p8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4" name="Google Shape;1594;p8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5" name="Google Shape;1595;p83"/>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596" name="Google Shape;1596;p8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597" name="Google Shape;1597;p83"/>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598" name="Google Shape;1598;p8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599"/>
        <p:cNvGrpSpPr/>
        <p:nvPr/>
      </p:nvGrpSpPr>
      <p:grpSpPr>
        <a:xfrm>
          <a:off x="0" y="0"/>
          <a:ext cx="0" cy="0"/>
          <a:chOff x="0" y="0"/>
          <a:chExt cx="0" cy="0"/>
        </a:xfrm>
      </p:grpSpPr>
      <p:sp>
        <p:nvSpPr>
          <p:cNvPr id="1600" name="Google Shape;1600;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2" name="Google Shape;1602;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3" name="Google Shape;1603;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4" name="Google Shape;1604;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5" name="Google Shape;1605;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6" name="Google Shape;1606;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7" name="Google Shape;1607;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8" name="Google Shape;1608;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3" name="Google Shape;1613;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4" name="Google Shape;1614;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16" name="Google Shape;1616;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17" name="Google Shape;1617;p84"/>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18" name="Google Shape;1618;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19" name="Google Shape;1619;p84"/>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0" name="Google Shape;1620;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1"/>
        <p:cNvGrpSpPr/>
        <p:nvPr/>
      </p:nvGrpSpPr>
      <p:grpSpPr>
        <a:xfrm>
          <a:off x="0" y="0"/>
          <a:ext cx="0" cy="0"/>
          <a:chOff x="0" y="0"/>
          <a:chExt cx="0" cy="0"/>
        </a:xfrm>
      </p:grpSpPr>
      <p:sp>
        <p:nvSpPr>
          <p:cNvPr id="1622" name="Google Shape;1622;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4" name="Google Shape;1624;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5" name="Google Shape;1625;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26" name="Google Shape;1626;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27" name="Google Shape;1627;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28" name="Google Shape;1628;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9" name="Google Shape;1629;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0" name="Google Shape;1630;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5" name="Google Shape;1635;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6" name="Google Shape;1636;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38" name="Google Shape;1638;p85"/>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39" name="Google Shape;1639;p85"/>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0" name="Google Shape;1640;p85"/>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1" name="Google Shape;1641;p85"/>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2" name="Google Shape;1642;p85"/>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3"/>
        <p:cNvGrpSpPr/>
        <p:nvPr/>
      </p:nvGrpSpPr>
      <p:grpSpPr>
        <a:xfrm>
          <a:off x="0" y="0"/>
          <a:ext cx="0" cy="0"/>
          <a:chOff x="0" y="0"/>
          <a:chExt cx="0" cy="0"/>
        </a:xfrm>
      </p:grpSpPr>
      <p:sp>
        <p:nvSpPr>
          <p:cNvPr id="1644" name="Google Shape;1644;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6" name="Google Shape;1646;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47" name="Google Shape;1647;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48" name="Google Shape;1648;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49" name="Google Shape;1649;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0" name="Google Shape;1650;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1" name="Google Shape;1651;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2" name="Google Shape;1652;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7" name="Google Shape;1657;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8" name="Google Shape;1658;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0" name="Google Shape;1660;p86"/>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1" name="Google Shape;1661;p86"/>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2" name="Google Shape;1662;p86"/>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3" name="Google Shape;1663;p86"/>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4" name="Google Shape;1664;p86"/>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5"/>
        <p:cNvGrpSpPr/>
        <p:nvPr/>
      </p:nvGrpSpPr>
      <p:grpSpPr>
        <a:xfrm>
          <a:off x="0" y="0"/>
          <a:ext cx="0" cy="0"/>
          <a:chOff x="0" y="0"/>
          <a:chExt cx="0" cy="0"/>
        </a:xfrm>
      </p:grpSpPr>
      <p:sp>
        <p:nvSpPr>
          <p:cNvPr id="1666" name="Google Shape;1666;p8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8" name="Google Shape;1668;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69" name="Google Shape;1669;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0" name="Google Shape;1670;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1" name="Google Shape;1671;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2" name="Google Shape;1672;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3" name="Google Shape;1673;p8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4" name="Google Shape;1674;p8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0" name="Google Shape;1680;p8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1" name="Google Shape;1681;p8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2" name="Google Shape;1682;p8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3" name="Google Shape;1683;p8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4" name="Google Shape;1684;p8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5" name="Google Shape;1685;p87"/>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86" name="Google Shape;1686;p8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87" name="Google Shape;1687;p87"/>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88" name="Google Shape;1688;p8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89" name="Google Shape;1689;p87"/>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0"/>
        <p:cNvGrpSpPr/>
        <p:nvPr/>
      </p:nvGrpSpPr>
      <p:grpSpPr>
        <a:xfrm>
          <a:off x="0" y="0"/>
          <a:ext cx="0" cy="0"/>
          <a:chOff x="0" y="0"/>
          <a:chExt cx="0" cy="0"/>
        </a:xfrm>
      </p:grpSpPr>
      <p:sp>
        <p:nvSpPr>
          <p:cNvPr id="1691" name="Google Shape;1691;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3" name="Google Shape;1693;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4" name="Google Shape;1694;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5" name="Google Shape;1695;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96" name="Google Shape;1696;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97" name="Google Shape;1697;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8" name="Google Shape;1698;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9" name="Google Shape;1699;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5" name="Google Shape;1705;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6" name="Google Shape;1706;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7" name="Google Shape;1707;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8" name="Google Shape;1708;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09" name="Google Shape;1709;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0" name="Google Shape;1710;p88"/>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1" name="Google Shape;1711;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2" name="Google Shape;1712;p88"/>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3" name="Google Shape;1713;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4" name="Google Shape;1714;p88"/>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5"/>
        <p:cNvGrpSpPr/>
        <p:nvPr/>
      </p:nvGrpSpPr>
      <p:grpSpPr>
        <a:xfrm>
          <a:off x="0" y="0"/>
          <a:ext cx="0" cy="0"/>
          <a:chOff x="0" y="0"/>
          <a:chExt cx="0" cy="0"/>
        </a:xfrm>
      </p:grpSpPr>
      <p:sp>
        <p:nvSpPr>
          <p:cNvPr id="1716" name="Google Shape;1716;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8" name="Google Shape;1718;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19" name="Google Shape;1719;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0" name="Google Shape;1720;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1" name="Google Shape;1721;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2" name="Google Shape;1722;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3" name="Google Shape;1723;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4" name="Google Shape;1724;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0" name="Google Shape;1730;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2" name="Google Shape;1732;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3" name="Google Shape;1733;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4" name="Google Shape;1734;p89"/>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5" name="Google Shape;1735;p89"/>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36" name="Google Shape;1736;p89"/>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37" name="Google Shape;1737;p89"/>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38" name="Google Shape;1738;p89"/>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39" name="Google Shape;1739;p89"/>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0"/>
        <p:cNvGrpSpPr/>
        <p:nvPr/>
      </p:nvGrpSpPr>
      <p:grpSpPr>
        <a:xfrm>
          <a:off x="0" y="0"/>
          <a:ext cx="0" cy="0"/>
          <a:chOff x="0" y="0"/>
          <a:chExt cx="0" cy="0"/>
        </a:xfrm>
      </p:grpSpPr>
      <p:sp>
        <p:nvSpPr>
          <p:cNvPr id="1741" name="Google Shape;1741;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3" name="Google Shape;1743;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4" name="Google Shape;1744;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5" name="Google Shape;1745;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46" name="Google Shape;1746;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47" name="Google Shape;1747;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8" name="Google Shape;1748;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9" name="Google Shape;1749;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5" name="Google Shape;1755;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6" name="Google Shape;1756;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7" name="Google Shape;1757;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8" name="Google Shape;1758;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59" name="Google Shape;1759;p90"/>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0" name="Google Shape;1760;p90"/>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1" name="Google Shape;1761;p90"/>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2" name="Google Shape;1762;p90"/>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3" name="Google Shape;1763;p90"/>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4" name="Google Shape;1764;p90"/>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5"/>
        <p:cNvGrpSpPr/>
        <p:nvPr/>
      </p:nvGrpSpPr>
      <p:grpSpPr>
        <a:xfrm>
          <a:off x="0" y="0"/>
          <a:ext cx="0" cy="0"/>
          <a:chOff x="0" y="0"/>
          <a:chExt cx="0" cy="0"/>
        </a:xfrm>
      </p:grpSpPr>
      <p:sp>
        <p:nvSpPr>
          <p:cNvPr id="1766" name="Google Shape;1766;p9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8" name="Google Shape;1768;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69" name="Google Shape;1769;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0" name="Google Shape;1770;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1" name="Google Shape;1771;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2" name="Google Shape;1772;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3" name="Google Shape;1773;p9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4" name="Google Shape;1774;p9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9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6" name="Google Shape;1776;p9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9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86" name="Google Shape;1786;p9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87" name="Google Shape;1787;p91"/>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88" name="Google Shape;1788;p9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89" name="Google Shape;1789;p91"/>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0" name="Google Shape;1790;p9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1" name="Google Shape;1791;p91"/>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2" name="Google Shape;1792;p9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3"/>
        <p:cNvGrpSpPr/>
        <p:nvPr/>
      </p:nvGrpSpPr>
      <p:grpSpPr>
        <a:xfrm>
          <a:off x="0" y="0"/>
          <a:ext cx="0" cy="0"/>
          <a:chOff x="0" y="0"/>
          <a:chExt cx="0" cy="0"/>
        </a:xfrm>
      </p:grpSpPr>
      <p:sp>
        <p:nvSpPr>
          <p:cNvPr id="1794" name="Google Shape;1794;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6" name="Google Shape;1796;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97" name="Google Shape;1797;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8" name="Google Shape;1798;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99" name="Google Shape;1799;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0" name="Google Shape;1800;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1" name="Google Shape;1801;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2" name="Google Shape;1802;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4" name="Google Shape;1804;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4" name="Google Shape;1814;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5" name="Google Shape;1815;p92"/>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16" name="Google Shape;1816;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17" name="Google Shape;1817;p92"/>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18" name="Google Shape;1818;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19" name="Google Shape;1819;p92"/>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0" name="Google Shape;1820;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1"/>
        <p:cNvGrpSpPr/>
        <p:nvPr/>
      </p:nvGrpSpPr>
      <p:grpSpPr>
        <a:xfrm>
          <a:off x="0" y="0"/>
          <a:ext cx="0" cy="0"/>
          <a:chOff x="0" y="0"/>
          <a:chExt cx="0" cy="0"/>
        </a:xfrm>
      </p:grpSpPr>
      <p:sp>
        <p:nvSpPr>
          <p:cNvPr id="1822" name="Google Shape;1822;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4" name="Google Shape;1824;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5" name="Google Shape;1825;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26" name="Google Shape;1826;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27" name="Google Shape;1827;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28" name="Google Shape;1828;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9" name="Google Shape;1829;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0" name="Google Shape;1830;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2" name="Google Shape;1832;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2" name="Google Shape;1842;p93"/>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3" name="Google Shape;1843;p93"/>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4" name="Google Shape;1844;p93"/>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5" name="Google Shape;1845;p93"/>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46" name="Google Shape;1846;p93"/>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47" name="Google Shape;1847;p93"/>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48" name="Google Shape;1848;p93"/>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49"/>
        <p:cNvGrpSpPr/>
        <p:nvPr/>
      </p:nvGrpSpPr>
      <p:grpSpPr>
        <a:xfrm>
          <a:off x="0" y="0"/>
          <a:ext cx="0" cy="0"/>
          <a:chOff x="0" y="0"/>
          <a:chExt cx="0" cy="0"/>
        </a:xfrm>
      </p:grpSpPr>
      <p:sp>
        <p:nvSpPr>
          <p:cNvPr id="1850" name="Google Shape;1850;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2" name="Google Shape;1852;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3" name="Google Shape;1853;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4" name="Google Shape;1854;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5" name="Google Shape;1855;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56" name="Google Shape;1856;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7" name="Google Shape;1857;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8" name="Google Shape;1858;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0" name="Google Shape;1860;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0" name="Google Shape;1870;p94"/>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1" name="Google Shape;1871;p94"/>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2" name="Google Shape;1872;p94"/>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3" name="Google Shape;1873;p94"/>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4" name="Google Shape;1874;p94"/>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5" name="Google Shape;1875;p94"/>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76" name="Google Shape;1876;p94"/>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77"/>
        <p:cNvGrpSpPr/>
        <p:nvPr/>
      </p:nvGrpSpPr>
      <p:grpSpPr>
        <a:xfrm>
          <a:off x="0" y="0"/>
          <a:ext cx="0" cy="0"/>
          <a:chOff x="0" y="0"/>
          <a:chExt cx="0" cy="0"/>
        </a:xfrm>
      </p:grpSpPr>
      <p:sp>
        <p:nvSpPr>
          <p:cNvPr id="1878" name="Google Shape;1878;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9" name="Google Shape;1879;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0" name="Google Shape;1880;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1" name="Google Shape;1881;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2" name="Google Shape;1882;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3" name="Google Shape;1883;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4" name="Google Shape;1884;p9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9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6" name="Google Shape;1886;p9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9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0" name="Google Shape;1900;p9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1" name="Google Shape;1901;p95"/>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2" name="Google Shape;1902;p9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3" name="Google Shape;1903;p95"/>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4" name="Google Shape;1904;p9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5" name="Google Shape;1905;p95"/>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06" name="Google Shape;1906;p9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07" name="Google Shape;1907;p95"/>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08"/>
        <p:cNvGrpSpPr/>
        <p:nvPr/>
      </p:nvGrpSpPr>
      <p:grpSpPr>
        <a:xfrm>
          <a:off x="0" y="0"/>
          <a:ext cx="0" cy="0"/>
          <a:chOff x="0" y="0"/>
          <a:chExt cx="0" cy="0"/>
        </a:xfrm>
      </p:grpSpPr>
      <p:sp>
        <p:nvSpPr>
          <p:cNvPr id="1909" name="Google Shape;1909;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0" name="Google Shape;1910;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1" name="Google Shape;1911;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2" name="Google Shape;1912;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3" name="Google Shape;1913;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4" name="Google Shape;1914;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5" name="Google Shape;1915;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7" name="Google Shape;1917;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1" name="Google Shape;1931;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2" name="Google Shape;1932;p96"/>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3" name="Google Shape;1933;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4" name="Google Shape;1934;p96"/>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5" name="Google Shape;1935;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36" name="Google Shape;1936;p96"/>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37" name="Google Shape;1937;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38" name="Google Shape;1938;p96"/>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39"/>
        <p:cNvGrpSpPr/>
        <p:nvPr/>
      </p:nvGrpSpPr>
      <p:grpSpPr>
        <a:xfrm>
          <a:off x="0" y="0"/>
          <a:ext cx="0" cy="0"/>
          <a:chOff x="0" y="0"/>
          <a:chExt cx="0" cy="0"/>
        </a:xfrm>
      </p:grpSpPr>
      <p:sp>
        <p:nvSpPr>
          <p:cNvPr id="1940" name="Google Shape;1940;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1" name="Google Shape;1941;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2" name="Google Shape;1942;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3" name="Google Shape;1943;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4" name="Google Shape;1944;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5" name="Google Shape;1945;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6" name="Google Shape;1946;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8" name="Google Shape;1948;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2" name="Google Shape;1962;p97"/>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3" name="Google Shape;1963;p97"/>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4" name="Google Shape;1964;p97"/>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5" name="Google Shape;1965;p97"/>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66" name="Google Shape;1966;p97"/>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67" name="Google Shape;1967;p97"/>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68" name="Google Shape;1968;p97"/>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69" name="Google Shape;1969;p97"/>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0"/>
        <p:cNvGrpSpPr/>
        <p:nvPr/>
      </p:nvGrpSpPr>
      <p:grpSpPr>
        <a:xfrm>
          <a:off x="0" y="0"/>
          <a:ext cx="0" cy="0"/>
          <a:chOff x="0" y="0"/>
          <a:chExt cx="0" cy="0"/>
        </a:xfrm>
      </p:grpSpPr>
      <p:sp>
        <p:nvSpPr>
          <p:cNvPr id="1971" name="Google Shape;1971;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2" name="Google Shape;1972;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3" name="Google Shape;1973;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4" name="Google Shape;1974;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5" name="Google Shape;1975;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76" name="Google Shape;1976;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7" name="Google Shape;1977;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9" name="Google Shape;1979;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3" name="Google Shape;1993;p98"/>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4" name="Google Shape;1994;p98"/>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5" name="Google Shape;1995;p98"/>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996" name="Google Shape;1996;p98"/>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1997" name="Google Shape;1997;p98"/>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1998" name="Google Shape;1998;p98"/>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1999" name="Google Shape;1999;p98"/>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0" name="Google Shape;2000;p98"/>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1"/>
        <p:cNvGrpSpPr/>
        <p:nvPr/>
      </p:nvGrpSpPr>
      <p:grpSpPr>
        <a:xfrm>
          <a:off x="0" y="0"/>
          <a:ext cx="0" cy="0"/>
          <a:chOff x="0" y="0"/>
          <a:chExt cx="0" cy="0"/>
        </a:xfrm>
      </p:grpSpPr>
      <p:pic>
        <p:nvPicPr>
          <p:cNvPr id="2002" name="Google Shape;2002;p9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3" name="Google Shape;2003;p9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4" name="Google Shape;2004;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5" name="Google Shape;2005;p9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06" name="Google Shape;2006;p9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07" name="Google Shape;2007;p9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08" name="Google Shape;2008;p9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009"/>
        <p:cNvGrpSpPr/>
        <p:nvPr/>
      </p:nvGrpSpPr>
      <p:grpSpPr>
        <a:xfrm>
          <a:off x="0" y="0"/>
          <a:ext cx="0" cy="0"/>
          <a:chOff x="0" y="0"/>
          <a:chExt cx="0" cy="0"/>
        </a:xfrm>
      </p:grpSpPr>
      <p:pic>
        <p:nvPicPr>
          <p:cNvPr id="2010" name="Google Shape;2010;p10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11" name="Google Shape;2011;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12" name="Google Shape;2012;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3" name="Google Shape;2013;p10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4" name="Google Shape;2014;p10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5"/>
        <p:cNvGrpSpPr/>
        <p:nvPr/>
      </p:nvGrpSpPr>
      <p:grpSpPr>
        <a:xfrm>
          <a:off x="0" y="0"/>
          <a:ext cx="0" cy="0"/>
          <a:chOff x="0" y="0"/>
          <a:chExt cx="0" cy="0"/>
        </a:xfrm>
      </p:grpSpPr>
      <p:sp>
        <p:nvSpPr>
          <p:cNvPr id="2016" name="Google Shape;2016;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17" name="Google Shape;2017;p101"/>
          <p:cNvPicPr preferRelativeResize="0"/>
          <p:nvPr/>
        </p:nvPicPr>
        <p:blipFill rotWithShape="1">
          <a:blip r:embed="rId2">
            <a:alphaModFix/>
          </a:blip>
          <a:srcRect/>
          <a:stretch/>
        </p:blipFill>
        <p:spPr>
          <a:xfrm>
            <a:off x="0" y="0"/>
            <a:ext cx="9143971"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slideLayout" Target="../slideLayouts/slideLayout100.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theme" Target="../theme/theme2.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5"/>
        <p:cNvGrpSpPr/>
        <p:nvPr/>
      </p:nvGrpSpPr>
      <p:grpSpPr>
        <a:xfrm>
          <a:off x="0" y="0"/>
          <a:ext cx="0" cy="0"/>
          <a:chOff x="0" y="0"/>
          <a:chExt cx="0" cy="0"/>
        </a:xfrm>
      </p:grpSpPr>
      <p:sp>
        <p:nvSpPr>
          <p:cNvPr id="1016" name="Google Shape;1016;p5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5.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7.xml"/><Relationship Id="rId5" Type="http://schemas.openxmlformats.org/officeDocument/2006/relationships/image" Target="../media/image32.png"/><Relationship Id="rId4" Type="http://schemas.openxmlformats.org/officeDocument/2006/relationships/image" Target="../media/image31.gif"/></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5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56.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5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7.xml"/><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8.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1"/>
        <p:cNvGrpSpPr/>
        <p:nvPr/>
      </p:nvGrpSpPr>
      <p:grpSpPr>
        <a:xfrm>
          <a:off x="0" y="0"/>
          <a:ext cx="0" cy="0"/>
          <a:chOff x="0" y="0"/>
          <a:chExt cx="0" cy="0"/>
        </a:xfrm>
      </p:grpSpPr>
      <p:sp>
        <p:nvSpPr>
          <p:cNvPr id="2032" name="Google Shape;2032;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GRC Day 1</a:t>
            </a:r>
            <a:endParaRPr/>
          </a:p>
        </p:txBody>
      </p:sp>
      <p:sp>
        <p:nvSpPr>
          <p:cNvPr id="2033" name="Google Shape;2033;p104"/>
          <p:cNvSpPr txBox="1">
            <a:spLocks noGrp="1"/>
          </p:cNvSpPr>
          <p:nvPr>
            <p:ph type="title" idx="2"/>
          </p:nvPr>
        </p:nvSpPr>
        <p:spPr>
          <a:xfrm>
            <a:off x="274350" y="1546450"/>
            <a:ext cx="8869800" cy="15303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sz="3000"/>
              <a:t>Introduction to Security Within the Organization </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2170"/>
        <p:cNvGrpSpPr/>
        <p:nvPr/>
      </p:nvGrpSpPr>
      <p:grpSpPr>
        <a:xfrm>
          <a:off x="0" y="0"/>
          <a:ext cx="0" cy="0"/>
          <a:chOff x="0" y="0"/>
          <a:chExt cx="0" cy="0"/>
        </a:xfrm>
      </p:grpSpPr>
      <p:sp>
        <p:nvSpPr>
          <p:cNvPr id="2171" name="Google Shape;2171;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Responsibilities of the Security Department</a:t>
            </a:r>
            <a:endParaRPr/>
          </a:p>
        </p:txBody>
      </p:sp>
      <p:sp>
        <p:nvSpPr>
          <p:cNvPr id="2172" name="Google Shape;2172;p11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CISO is responsible for protecting the company’s data, often overseeing </a:t>
            </a:r>
            <a:br>
              <a:rPr lang="en"/>
            </a:br>
            <a:r>
              <a:rPr lang="en"/>
              <a:t>the following teams, among others:</a:t>
            </a:r>
            <a:endParaRPr/>
          </a:p>
        </p:txBody>
      </p:sp>
      <p:sp>
        <p:nvSpPr>
          <p:cNvPr id="2173" name="Google Shape;2173;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2174" name="Google Shape;2174;p113"/>
          <p:cNvSpPr/>
          <p:nvPr/>
        </p:nvSpPr>
        <p:spPr>
          <a:xfrm>
            <a:off x="764200" y="1545525"/>
            <a:ext cx="2323200" cy="490200"/>
          </a:xfrm>
          <a:prstGeom prst="rect">
            <a:avLst/>
          </a:prstGeom>
          <a:solidFill>
            <a:srgbClr val="0B5394"/>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Network Security</a:t>
            </a:r>
            <a:endParaRPr sz="1600">
              <a:solidFill>
                <a:srgbClr val="FFFFFF"/>
              </a:solidFill>
              <a:latin typeface="Roboto Medium"/>
              <a:ea typeface="Roboto Medium"/>
              <a:cs typeface="Roboto Medium"/>
              <a:sym typeface="Roboto Medium"/>
            </a:endParaRPr>
          </a:p>
        </p:txBody>
      </p:sp>
      <p:sp>
        <p:nvSpPr>
          <p:cNvPr id="2175" name="Google Shape;2175;p113"/>
          <p:cNvSpPr/>
          <p:nvPr/>
        </p:nvSpPr>
        <p:spPr>
          <a:xfrm>
            <a:off x="3410400" y="1545525"/>
            <a:ext cx="2323200" cy="490200"/>
          </a:xfrm>
          <a:prstGeom prst="rect">
            <a:avLst/>
          </a:prstGeom>
          <a:solidFill>
            <a:srgbClr val="CC0000"/>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Incident Response</a:t>
            </a:r>
            <a:endParaRPr sz="1600">
              <a:solidFill>
                <a:srgbClr val="FFFFFF"/>
              </a:solidFill>
              <a:latin typeface="Roboto Medium"/>
              <a:ea typeface="Roboto Medium"/>
              <a:cs typeface="Roboto Medium"/>
              <a:sym typeface="Roboto Medium"/>
            </a:endParaRPr>
          </a:p>
        </p:txBody>
      </p:sp>
      <p:sp>
        <p:nvSpPr>
          <p:cNvPr id="2176" name="Google Shape;2176;p113"/>
          <p:cNvSpPr/>
          <p:nvPr/>
        </p:nvSpPr>
        <p:spPr>
          <a:xfrm>
            <a:off x="6056600" y="1545525"/>
            <a:ext cx="2323200" cy="490200"/>
          </a:xfrm>
          <a:prstGeom prst="rect">
            <a:avLst/>
          </a:prstGeom>
          <a:solidFill>
            <a:srgbClr val="351C75"/>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Roboto Medium"/>
                <a:ea typeface="Roboto Medium"/>
                <a:cs typeface="Roboto Medium"/>
                <a:sym typeface="Roboto Medium"/>
              </a:rPr>
              <a:t>Application Security</a:t>
            </a:r>
            <a:endParaRPr sz="1600">
              <a:solidFill>
                <a:srgbClr val="FFFFFF"/>
              </a:solidFill>
              <a:latin typeface="Roboto Medium"/>
              <a:ea typeface="Roboto Medium"/>
              <a:cs typeface="Roboto Medium"/>
              <a:sym typeface="Roboto Medium"/>
            </a:endParaRPr>
          </a:p>
        </p:txBody>
      </p:sp>
      <p:sp>
        <p:nvSpPr>
          <p:cNvPr id="2177" name="Google Shape;2177;p113"/>
          <p:cNvSpPr/>
          <p:nvPr/>
        </p:nvSpPr>
        <p:spPr>
          <a:xfrm>
            <a:off x="764200" y="2136400"/>
            <a:ext cx="2323200" cy="1187100"/>
          </a:xfrm>
          <a:prstGeom prst="rect">
            <a:avLst/>
          </a:prstGeom>
          <a:solidFill>
            <a:srgbClr val="6FA8DC"/>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a:latin typeface="Roboto"/>
                <a:ea typeface="Roboto"/>
                <a:cs typeface="Roboto"/>
                <a:sym typeface="Roboto"/>
              </a:rPr>
              <a:t>Director of networking</a:t>
            </a:r>
            <a:r>
              <a:rPr lang="en">
                <a:latin typeface="Roboto"/>
                <a:ea typeface="Roboto"/>
                <a:cs typeface="Roboto"/>
                <a:sym typeface="Roboto"/>
              </a:rPr>
              <a:t> or </a:t>
            </a:r>
            <a:r>
              <a:rPr lang="en" b="1">
                <a:latin typeface="Roboto"/>
                <a:ea typeface="Roboto"/>
                <a:cs typeface="Roboto"/>
                <a:sym typeface="Roboto"/>
              </a:rPr>
              <a:t>director of network security</a:t>
            </a:r>
            <a:r>
              <a:rPr lang="en">
                <a:latin typeface="Roboto"/>
                <a:ea typeface="Roboto"/>
                <a:cs typeface="Roboto"/>
                <a:sym typeface="Roboto"/>
              </a:rPr>
              <a:t> is in charge of networks.</a:t>
            </a:r>
            <a:endParaRPr>
              <a:latin typeface="Roboto"/>
              <a:ea typeface="Roboto"/>
              <a:cs typeface="Roboto"/>
              <a:sym typeface="Roboto"/>
            </a:endParaRPr>
          </a:p>
        </p:txBody>
      </p:sp>
      <p:sp>
        <p:nvSpPr>
          <p:cNvPr id="2178" name="Google Shape;2178;p113"/>
          <p:cNvSpPr/>
          <p:nvPr/>
        </p:nvSpPr>
        <p:spPr>
          <a:xfrm>
            <a:off x="764200" y="3454475"/>
            <a:ext cx="2323200" cy="1232700"/>
          </a:xfrm>
          <a:prstGeom prst="rect">
            <a:avLst/>
          </a:prstGeom>
          <a:solidFill>
            <a:srgbClr val="CFE2F3"/>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1200">
                <a:latin typeface="Roboto"/>
                <a:ea typeface="Roboto"/>
                <a:cs typeface="Roboto"/>
                <a:sym typeface="Roboto"/>
              </a:rPr>
              <a:t>A director of networking often has </a:t>
            </a:r>
            <a:r>
              <a:rPr lang="en" sz="1200" b="1">
                <a:latin typeface="Roboto"/>
                <a:ea typeface="Roboto"/>
                <a:cs typeface="Roboto"/>
                <a:sym typeface="Roboto"/>
              </a:rPr>
              <a:t>system administrators</a:t>
            </a:r>
            <a:r>
              <a:rPr lang="en" sz="1200">
                <a:latin typeface="Roboto"/>
                <a:ea typeface="Roboto"/>
                <a:cs typeface="Roboto"/>
                <a:sym typeface="Roboto"/>
              </a:rPr>
              <a:t>, </a:t>
            </a:r>
            <a:r>
              <a:rPr lang="en" sz="1200" b="1">
                <a:latin typeface="Roboto"/>
                <a:ea typeface="Roboto"/>
                <a:cs typeface="Roboto"/>
                <a:sym typeface="Roboto"/>
              </a:rPr>
              <a:t>network administrators</a:t>
            </a:r>
            <a:r>
              <a:rPr lang="en" sz="1200">
                <a:latin typeface="Roboto"/>
                <a:ea typeface="Roboto"/>
                <a:cs typeface="Roboto"/>
                <a:sym typeface="Roboto"/>
              </a:rPr>
              <a:t>, and </a:t>
            </a:r>
            <a:r>
              <a:rPr lang="en" sz="1200" b="1">
                <a:latin typeface="Roboto"/>
                <a:ea typeface="Roboto"/>
                <a:cs typeface="Roboto"/>
                <a:sym typeface="Roboto"/>
              </a:rPr>
              <a:t>physical network technicians </a:t>
            </a:r>
            <a:r>
              <a:rPr lang="en" sz="1200">
                <a:latin typeface="Roboto"/>
                <a:ea typeface="Roboto"/>
                <a:cs typeface="Roboto"/>
                <a:sym typeface="Roboto"/>
              </a:rPr>
              <a:t>on staff. They may also manage a help desk.</a:t>
            </a:r>
            <a:endParaRPr sz="1200">
              <a:latin typeface="Roboto"/>
              <a:ea typeface="Roboto"/>
              <a:cs typeface="Roboto"/>
              <a:sym typeface="Roboto"/>
            </a:endParaRPr>
          </a:p>
        </p:txBody>
      </p:sp>
      <p:sp>
        <p:nvSpPr>
          <p:cNvPr id="2179" name="Google Shape;2179;p113"/>
          <p:cNvSpPr/>
          <p:nvPr/>
        </p:nvSpPr>
        <p:spPr>
          <a:xfrm>
            <a:off x="3410400" y="2151553"/>
            <a:ext cx="2323200" cy="1187100"/>
          </a:xfrm>
          <a:prstGeom prst="rect">
            <a:avLst/>
          </a:prstGeom>
          <a:solidFill>
            <a:srgbClr val="E06666"/>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latin typeface="Roboto"/>
                <a:ea typeface="Roboto"/>
                <a:cs typeface="Roboto"/>
                <a:sym typeface="Roboto"/>
              </a:rPr>
              <a:t>IR manager</a:t>
            </a:r>
            <a:r>
              <a:rPr lang="en">
                <a:latin typeface="Roboto"/>
                <a:ea typeface="Roboto"/>
                <a:cs typeface="Roboto"/>
                <a:sym typeface="Roboto"/>
              </a:rPr>
              <a:t> or </a:t>
            </a:r>
            <a:r>
              <a:rPr lang="en" b="1">
                <a:latin typeface="Roboto"/>
                <a:ea typeface="Roboto"/>
                <a:cs typeface="Roboto"/>
                <a:sym typeface="Roboto"/>
              </a:rPr>
              <a:t>SOC manager </a:t>
            </a:r>
            <a:r>
              <a:rPr lang="en">
                <a:latin typeface="Roboto"/>
                <a:ea typeface="Roboto"/>
                <a:cs typeface="Roboto"/>
                <a:sym typeface="Roboto"/>
              </a:rPr>
              <a:t>manages and Incident Response unit.</a:t>
            </a:r>
            <a:endParaRPr>
              <a:latin typeface="Roboto"/>
              <a:ea typeface="Roboto"/>
              <a:cs typeface="Roboto"/>
              <a:sym typeface="Roboto"/>
            </a:endParaRPr>
          </a:p>
        </p:txBody>
      </p:sp>
      <p:sp>
        <p:nvSpPr>
          <p:cNvPr id="2180" name="Google Shape;2180;p113"/>
          <p:cNvSpPr/>
          <p:nvPr/>
        </p:nvSpPr>
        <p:spPr>
          <a:xfrm>
            <a:off x="3410400" y="3470210"/>
            <a:ext cx="2323200" cy="1232700"/>
          </a:xfrm>
          <a:prstGeom prst="rect">
            <a:avLst/>
          </a:prstGeom>
          <a:solidFill>
            <a:srgbClr val="F4CCCC"/>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latin typeface="Roboto"/>
                <a:ea typeface="Roboto"/>
                <a:cs typeface="Roboto"/>
                <a:sym typeface="Roboto"/>
              </a:rPr>
              <a:t>An SOC manager employs </a:t>
            </a:r>
            <a:br>
              <a:rPr lang="en" sz="1200">
                <a:latin typeface="Roboto"/>
                <a:ea typeface="Roboto"/>
                <a:cs typeface="Roboto"/>
                <a:sym typeface="Roboto"/>
              </a:rPr>
            </a:br>
            <a:r>
              <a:rPr lang="en" sz="1200" b="1">
                <a:latin typeface="Roboto"/>
                <a:ea typeface="Roboto"/>
                <a:cs typeface="Roboto"/>
                <a:sym typeface="Roboto"/>
              </a:rPr>
              <a:t>SOC analysts,</a:t>
            </a:r>
            <a:r>
              <a:rPr lang="en" sz="1200">
                <a:latin typeface="Roboto"/>
                <a:ea typeface="Roboto"/>
                <a:cs typeface="Roboto"/>
                <a:sym typeface="Roboto"/>
              </a:rPr>
              <a:t> also known </a:t>
            </a:r>
            <a:br>
              <a:rPr lang="en" sz="1200">
                <a:latin typeface="Roboto"/>
                <a:ea typeface="Roboto"/>
                <a:cs typeface="Roboto"/>
                <a:sym typeface="Roboto"/>
              </a:rPr>
            </a:br>
            <a:r>
              <a:rPr lang="en" sz="1200">
                <a:latin typeface="Roboto"/>
                <a:ea typeface="Roboto"/>
                <a:cs typeface="Roboto"/>
                <a:sym typeface="Roboto"/>
              </a:rPr>
              <a:t>as </a:t>
            </a:r>
            <a:r>
              <a:rPr lang="en" sz="1200" b="1">
                <a:latin typeface="Roboto"/>
                <a:ea typeface="Roboto"/>
                <a:cs typeface="Roboto"/>
                <a:sym typeface="Roboto"/>
              </a:rPr>
              <a:t>security analysts</a:t>
            </a:r>
            <a:r>
              <a:rPr lang="en" sz="1200">
                <a:latin typeface="Roboto"/>
                <a:ea typeface="Roboto"/>
                <a:cs typeface="Roboto"/>
                <a:sym typeface="Roboto"/>
              </a:rPr>
              <a:t> or </a:t>
            </a:r>
            <a:r>
              <a:rPr lang="en" sz="1200" b="1">
                <a:latin typeface="Roboto"/>
                <a:ea typeface="Roboto"/>
                <a:cs typeface="Roboto"/>
                <a:sym typeface="Roboto"/>
              </a:rPr>
              <a:t>incident handlers</a:t>
            </a:r>
            <a:r>
              <a:rPr lang="en" sz="1200">
                <a:latin typeface="Roboto"/>
                <a:ea typeface="Roboto"/>
                <a:cs typeface="Roboto"/>
                <a:sym typeface="Roboto"/>
              </a:rPr>
              <a:t>.</a:t>
            </a:r>
            <a:br>
              <a:rPr lang="en" sz="1200" b="1">
                <a:latin typeface="Roboto"/>
                <a:ea typeface="Roboto"/>
                <a:cs typeface="Roboto"/>
                <a:sym typeface="Roboto"/>
              </a:rPr>
            </a:br>
            <a:br>
              <a:rPr lang="en" sz="1200" b="1">
                <a:latin typeface="Roboto"/>
                <a:ea typeface="Roboto"/>
                <a:cs typeface="Roboto"/>
                <a:sym typeface="Roboto"/>
              </a:rPr>
            </a:br>
            <a:endParaRPr sz="1200">
              <a:latin typeface="Roboto"/>
              <a:ea typeface="Roboto"/>
              <a:cs typeface="Roboto"/>
              <a:sym typeface="Roboto"/>
            </a:endParaRPr>
          </a:p>
        </p:txBody>
      </p:sp>
      <p:sp>
        <p:nvSpPr>
          <p:cNvPr id="2181" name="Google Shape;2181;p113"/>
          <p:cNvSpPr/>
          <p:nvPr/>
        </p:nvSpPr>
        <p:spPr>
          <a:xfrm>
            <a:off x="6056600" y="2151553"/>
            <a:ext cx="2323200" cy="1187100"/>
          </a:xfrm>
          <a:prstGeom prst="rect">
            <a:avLst/>
          </a:prstGeom>
          <a:solidFill>
            <a:srgbClr val="8E7CC3"/>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 b="1">
                <a:latin typeface="Roboto"/>
                <a:ea typeface="Roboto"/>
                <a:cs typeface="Roboto"/>
                <a:sym typeface="Roboto"/>
              </a:rPr>
              <a:t>Security architect </a:t>
            </a:r>
            <a:r>
              <a:rPr lang="en">
                <a:latin typeface="Roboto"/>
                <a:ea typeface="Roboto"/>
                <a:cs typeface="Roboto"/>
                <a:sym typeface="Roboto"/>
              </a:rPr>
              <a:t>is in charge of application security.</a:t>
            </a:r>
            <a:endParaRPr>
              <a:latin typeface="Roboto"/>
              <a:ea typeface="Roboto"/>
              <a:cs typeface="Roboto"/>
              <a:sym typeface="Roboto"/>
            </a:endParaRPr>
          </a:p>
        </p:txBody>
      </p:sp>
      <p:sp>
        <p:nvSpPr>
          <p:cNvPr id="2182" name="Google Shape;2182;p113"/>
          <p:cNvSpPr/>
          <p:nvPr/>
        </p:nvSpPr>
        <p:spPr>
          <a:xfrm>
            <a:off x="6056600" y="3470210"/>
            <a:ext cx="2323200" cy="1232700"/>
          </a:xfrm>
          <a:prstGeom prst="rect">
            <a:avLst/>
          </a:prstGeom>
          <a:solidFill>
            <a:srgbClr val="D2C9EB"/>
          </a:solidFill>
          <a:ln w="38100" cap="flat" cmpd="sng">
            <a:solidFill>
              <a:srgbClr val="DBD9E8"/>
            </a:solidFill>
            <a:prstDash val="solid"/>
            <a:round/>
            <a:headEnd type="none" w="sm" len="sm"/>
            <a:tailEnd type="none" w="sm" len="sm"/>
          </a:ln>
          <a:effectLst>
            <a:outerShdw blurRad="157163" dist="19050" dir="5400000" algn="bl" rotWithShape="0">
              <a:srgbClr val="B4A7D6">
                <a:alpha val="76000"/>
              </a:srgbClr>
            </a:outerShdw>
          </a:effectLst>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latin typeface="Roboto"/>
                <a:ea typeface="Roboto"/>
                <a:cs typeface="Roboto"/>
                <a:sym typeface="Roboto"/>
              </a:rPr>
              <a:t>A security architect typically manages </a:t>
            </a:r>
            <a:r>
              <a:rPr lang="en" sz="1200" b="1">
                <a:latin typeface="Roboto"/>
                <a:ea typeface="Roboto"/>
                <a:cs typeface="Roboto"/>
                <a:sym typeface="Roboto"/>
              </a:rPr>
              <a:t>security engineers </a:t>
            </a:r>
            <a:r>
              <a:rPr lang="en" sz="1200">
                <a:latin typeface="Roboto"/>
                <a:ea typeface="Roboto"/>
                <a:cs typeface="Roboto"/>
                <a:sym typeface="Roboto"/>
              </a:rPr>
              <a:t>and </a:t>
            </a:r>
            <a:r>
              <a:rPr lang="en" sz="1200" b="1">
                <a:latin typeface="Roboto"/>
                <a:ea typeface="Roboto"/>
                <a:cs typeface="Roboto"/>
                <a:sym typeface="Roboto"/>
              </a:rPr>
              <a:t>software engineers.</a:t>
            </a:r>
            <a:br>
              <a:rPr lang="en" sz="1200" b="1">
                <a:latin typeface="Roboto"/>
                <a:ea typeface="Roboto"/>
                <a:cs typeface="Roboto"/>
                <a:sym typeface="Roboto"/>
              </a:rPr>
            </a:br>
            <a:br>
              <a:rPr lang="en" sz="1200" b="1">
                <a:latin typeface="Roboto"/>
                <a:ea typeface="Roboto"/>
                <a:cs typeface="Roboto"/>
                <a:sym typeface="Roboto"/>
              </a:rPr>
            </a:br>
            <a:br>
              <a:rPr lang="en" sz="1200" b="1">
                <a:latin typeface="Roboto"/>
                <a:ea typeface="Roboto"/>
                <a:cs typeface="Roboto"/>
                <a:sym typeface="Roboto"/>
              </a:rPr>
            </a:b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114"/>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8" name="Google Shape;2188;p114"/>
          <p:cNvPicPr preferRelativeResize="0"/>
          <p:nvPr/>
        </p:nvPicPr>
        <p:blipFill rotWithShape="1">
          <a:blip r:embed="rId3">
            <a:alphaModFix/>
          </a:blip>
          <a:srcRect l="11956" t="2972" b="8288"/>
          <a:stretch/>
        </p:blipFill>
        <p:spPr>
          <a:xfrm>
            <a:off x="580100" y="2284275"/>
            <a:ext cx="3781974" cy="2859225"/>
          </a:xfrm>
          <a:prstGeom prst="rect">
            <a:avLst/>
          </a:prstGeom>
          <a:noFill/>
          <a:ln>
            <a:noFill/>
          </a:ln>
        </p:spPr>
      </p:pic>
      <p:sp>
        <p:nvSpPr>
          <p:cNvPr id="2189" name="Google Shape;2189;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2190" name="Google Shape;2190;p114"/>
          <p:cNvSpPr txBox="1"/>
          <p:nvPr/>
        </p:nvSpPr>
        <p:spPr>
          <a:xfrm>
            <a:off x="3576025" y="2954100"/>
            <a:ext cx="4758000" cy="2709000"/>
          </a:xfrm>
          <a:prstGeom prst="rect">
            <a:avLst/>
          </a:prstGeom>
          <a:noFill/>
          <a:ln>
            <a:noFill/>
          </a:ln>
        </p:spPr>
        <p:txBody>
          <a:bodyPr spcFirstLastPara="1" wrap="square" lIns="457200" tIns="182875" rIns="274300" bIns="91425" anchor="t" anchorCtr="0">
            <a:noAutofit/>
          </a:bodyPr>
          <a:lstStyle/>
          <a:p>
            <a:pPr marL="0" lvl="0" indent="0" algn="l" rtl="0">
              <a:lnSpc>
                <a:spcPct val="115000"/>
              </a:lnSpc>
              <a:spcBef>
                <a:spcPts val="0"/>
              </a:spcBef>
              <a:spcAft>
                <a:spcPts val="0"/>
              </a:spcAft>
              <a:buNone/>
            </a:pPr>
            <a:r>
              <a:rPr lang="en" sz="3000">
                <a:solidFill>
                  <a:srgbClr val="9AFAD6"/>
                </a:solidFill>
                <a:latin typeface="Roboto"/>
                <a:ea typeface="Roboto"/>
                <a:cs typeface="Roboto"/>
                <a:sym typeface="Roboto"/>
              </a:rPr>
              <a:t>What other examples can you think of?</a:t>
            </a:r>
            <a:endParaRPr sz="3000">
              <a:solidFill>
                <a:srgbClr val="9AFAD6"/>
              </a:solidFill>
              <a:latin typeface="Roboto"/>
              <a:ea typeface="Roboto"/>
              <a:cs typeface="Roboto"/>
              <a:sym typeface="Roboto"/>
            </a:endParaRPr>
          </a:p>
        </p:txBody>
      </p:sp>
      <p:sp>
        <p:nvSpPr>
          <p:cNvPr id="2191" name="Google Shape;2191;p114"/>
          <p:cNvSpPr txBox="1">
            <a:spLocks noGrp="1"/>
          </p:cNvSpPr>
          <p:nvPr>
            <p:ph type="title"/>
          </p:nvPr>
        </p:nvSpPr>
        <p:spPr>
          <a:xfrm>
            <a:off x="519325" y="300275"/>
            <a:ext cx="7985400" cy="66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solidFill>
                  <a:srgbClr val="FFFFFF"/>
                </a:solidFill>
              </a:rPr>
              <a:t>Security and the Larger Organization</a:t>
            </a:r>
            <a:br>
              <a:rPr lang="en" sz="2400">
                <a:solidFill>
                  <a:srgbClr val="FFFFFF"/>
                </a:solidFill>
              </a:rPr>
            </a:br>
            <a:endParaRPr sz="2400">
              <a:solidFill>
                <a:srgbClr val="FFFFFF"/>
              </a:solidFill>
            </a:endParaRPr>
          </a:p>
          <a:p>
            <a:pPr marL="0" lvl="0" indent="0" algn="l" rtl="0">
              <a:lnSpc>
                <a:spcPct val="115000"/>
              </a:lnSpc>
              <a:spcBef>
                <a:spcPts val="1600"/>
              </a:spcBef>
              <a:spcAft>
                <a:spcPts val="0"/>
              </a:spcAft>
              <a:buNone/>
            </a:pPr>
            <a:endParaRPr sz="1800" b="1">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chemeClr val="dk1"/>
              </a:solidFill>
            </a:endParaRPr>
          </a:p>
        </p:txBody>
      </p:sp>
      <p:cxnSp>
        <p:nvCxnSpPr>
          <p:cNvPr id="2192" name="Google Shape;2192;p114"/>
          <p:cNvCxnSpPr/>
          <p:nvPr/>
        </p:nvCxnSpPr>
        <p:spPr>
          <a:xfrm>
            <a:off x="657925" y="851000"/>
            <a:ext cx="7708200" cy="0"/>
          </a:xfrm>
          <a:prstGeom prst="straightConnector1">
            <a:avLst/>
          </a:prstGeom>
          <a:noFill/>
          <a:ln w="9525" cap="flat" cmpd="sng">
            <a:solidFill>
              <a:srgbClr val="FFFFFF"/>
            </a:solidFill>
            <a:prstDash val="solid"/>
            <a:round/>
            <a:headEnd type="none" w="med" len="med"/>
            <a:tailEnd type="none" w="med" len="med"/>
          </a:ln>
        </p:spPr>
      </p:cxnSp>
      <p:sp>
        <p:nvSpPr>
          <p:cNvPr id="2193" name="Google Shape;2193;p114"/>
          <p:cNvSpPr txBox="1"/>
          <p:nvPr/>
        </p:nvSpPr>
        <p:spPr>
          <a:xfrm>
            <a:off x="601650" y="891100"/>
            <a:ext cx="7940700" cy="1451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solidFill>
                  <a:schemeClr val="lt1"/>
                </a:solidFill>
                <a:latin typeface="Roboto"/>
                <a:ea typeface="Roboto"/>
                <a:cs typeface="Roboto"/>
                <a:sym typeface="Roboto"/>
              </a:rPr>
              <a:t>Security operations will interact with other non-security teams within the organization.</a:t>
            </a:r>
            <a:endParaRPr sz="1800" b="1">
              <a:solidFill>
                <a:schemeClr val="lt1"/>
              </a:solidFill>
              <a:latin typeface="Roboto"/>
              <a:ea typeface="Roboto"/>
              <a:cs typeface="Roboto"/>
              <a:sym typeface="Roboto"/>
            </a:endParaRPr>
          </a:p>
          <a:p>
            <a:pPr marL="0" lvl="0" indent="0" algn="l" rtl="0">
              <a:lnSpc>
                <a:spcPct val="100000"/>
              </a:lnSpc>
              <a:spcBef>
                <a:spcPts val="0"/>
              </a:spcBef>
              <a:spcAft>
                <a:spcPts val="0"/>
              </a:spcAft>
              <a:buNone/>
            </a:pPr>
            <a:endParaRPr sz="1800" b="1">
              <a:solidFill>
                <a:schemeClr val="lt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n" sz="1800" b="1">
                <a:solidFill>
                  <a:schemeClr val="lt1"/>
                </a:solidFill>
                <a:latin typeface="Roboto"/>
                <a:ea typeface="Roboto"/>
                <a:cs typeface="Roboto"/>
                <a:sym typeface="Roboto"/>
              </a:rPr>
              <a:t>For example</a:t>
            </a:r>
            <a:r>
              <a:rPr lang="en" sz="1800">
                <a:solidFill>
                  <a:schemeClr val="lt1"/>
                </a:solidFill>
                <a:latin typeface="Roboto"/>
                <a:ea typeface="Roboto"/>
                <a:cs typeface="Roboto"/>
                <a:sym typeface="Roboto"/>
              </a:rPr>
              <a:t>: An organization’s Marketing and Communications teams use the networks and accounts that IT and Networking manage.</a:t>
            </a:r>
            <a:endParaRPr sz="1800">
              <a:solidFill>
                <a:schemeClr val="dk1"/>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pic>
        <p:nvPicPr>
          <p:cNvPr id="2198" name="Google Shape;2198;p115"/>
          <p:cNvPicPr preferRelativeResize="0"/>
          <p:nvPr/>
        </p:nvPicPr>
        <p:blipFill rotWithShape="1">
          <a:blip r:embed="rId3">
            <a:alphaModFix/>
          </a:blip>
          <a:srcRect l="799" r="2851" b="3651"/>
          <a:stretch/>
        </p:blipFill>
        <p:spPr>
          <a:xfrm>
            <a:off x="0" y="0"/>
            <a:ext cx="9144000" cy="5143495"/>
          </a:xfrm>
          <a:prstGeom prst="rect">
            <a:avLst/>
          </a:prstGeom>
          <a:noFill/>
          <a:ln>
            <a:noFill/>
          </a:ln>
        </p:spPr>
      </p:pic>
      <p:sp>
        <p:nvSpPr>
          <p:cNvPr id="2199" name="Google Shape;2199;p115"/>
          <p:cNvSpPr/>
          <p:nvPr/>
        </p:nvSpPr>
        <p:spPr>
          <a:xfrm rot="10800000">
            <a:off x="4127200" y="2398475"/>
            <a:ext cx="5241900" cy="2279400"/>
          </a:xfrm>
          <a:prstGeom prst="rightArrow">
            <a:avLst>
              <a:gd name="adj1" fmla="val 50000"/>
              <a:gd name="adj2" fmla="val 50000"/>
            </a:avLst>
          </a:prstGeom>
          <a:solidFill>
            <a:srgbClr val="F7EF6A">
              <a:alpha val="86030"/>
            </a:srgbClr>
          </a:solidFill>
          <a:ln>
            <a:noFill/>
          </a:ln>
          <a:effectLst>
            <a:outerShdw blurRad="242888" dist="9525" dir="14400000" algn="bl" rotWithShape="0">
              <a:schemeClr val="accent6">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5"/>
          <p:cNvSpPr/>
          <p:nvPr/>
        </p:nvSpPr>
        <p:spPr>
          <a:xfrm>
            <a:off x="-109950" y="1729275"/>
            <a:ext cx="4695000" cy="2279400"/>
          </a:xfrm>
          <a:prstGeom prst="rightArrow">
            <a:avLst>
              <a:gd name="adj1" fmla="val 50000"/>
              <a:gd name="adj2" fmla="val 50000"/>
            </a:avLst>
          </a:prstGeom>
          <a:solidFill>
            <a:srgbClr val="F7EF6A">
              <a:alpha val="86030"/>
            </a:srgbClr>
          </a:solidFill>
          <a:ln>
            <a:noFill/>
          </a:ln>
          <a:effectLst>
            <a:outerShdw blurRad="242888" dist="9525" dir="14400000" algn="bl" rotWithShape="0">
              <a:schemeClr val="accent6">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12</a:t>
            </a:fld>
            <a:endParaRPr>
              <a:solidFill>
                <a:srgbClr val="FFFFFF"/>
              </a:solidFill>
            </a:endParaRPr>
          </a:p>
        </p:txBody>
      </p:sp>
      <p:sp>
        <p:nvSpPr>
          <p:cNvPr id="2202" name="Google Shape;2202;p115"/>
          <p:cNvSpPr txBox="1">
            <a:spLocks noGrp="1"/>
          </p:cNvSpPr>
          <p:nvPr>
            <p:ph type="body" idx="3"/>
          </p:nvPr>
        </p:nvSpPr>
        <p:spPr>
          <a:xfrm>
            <a:off x="4533825" y="3118700"/>
            <a:ext cx="4487100" cy="10665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Clr>
                <a:schemeClr val="dk1"/>
              </a:buClr>
              <a:buSzPts val="1100"/>
              <a:buFont typeface="Arial"/>
              <a:buNone/>
            </a:pPr>
            <a:r>
              <a:rPr lang="en" sz="1800" b="1"/>
              <a:t>Business’s Main Goal:</a:t>
            </a:r>
            <a:endParaRPr sz="1800" b="1"/>
          </a:p>
          <a:p>
            <a:pPr marL="0" lvl="0" indent="0" algn="ctr" rtl="0">
              <a:spcBef>
                <a:spcPts val="0"/>
              </a:spcBef>
              <a:spcAft>
                <a:spcPts val="0"/>
              </a:spcAft>
              <a:buNone/>
            </a:pPr>
            <a:r>
              <a:rPr lang="en" sz="1800"/>
              <a:t>Maximize profit</a:t>
            </a:r>
            <a:r>
              <a:rPr lang="en" sz="1800" b="1"/>
              <a:t> </a:t>
            </a:r>
            <a:br>
              <a:rPr lang="en" sz="1800" b="1"/>
            </a:br>
            <a:r>
              <a:rPr lang="en" sz="1800"/>
              <a:t>and improve efficiency.</a:t>
            </a:r>
            <a:endParaRPr/>
          </a:p>
        </p:txBody>
      </p:sp>
      <p:sp>
        <p:nvSpPr>
          <p:cNvPr id="2203" name="Google Shape;2203;p115"/>
          <p:cNvSpPr txBox="1">
            <a:spLocks noGrp="1"/>
          </p:cNvSpPr>
          <p:nvPr>
            <p:ph type="body" idx="3"/>
          </p:nvPr>
        </p:nvSpPr>
        <p:spPr>
          <a:xfrm>
            <a:off x="-29187" y="2419738"/>
            <a:ext cx="4173900" cy="1024800"/>
          </a:xfrm>
          <a:prstGeom prst="rect">
            <a:avLst/>
          </a:prstGeom>
        </p:spPr>
        <p:txBody>
          <a:bodyPr spcFirstLastPara="1" wrap="square" lIns="457200" tIns="0" rIns="457200" bIns="914400" anchor="t" anchorCtr="0">
            <a:noAutofit/>
          </a:bodyPr>
          <a:lstStyle/>
          <a:p>
            <a:pPr marL="0" lvl="0" indent="0" algn="ctr" rtl="0">
              <a:spcBef>
                <a:spcPts val="0"/>
              </a:spcBef>
              <a:spcAft>
                <a:spcPts val="0"/>
              </a:spcAft>
              <a:buNone/>
            </a:pPr>
            <a:r>
              <a:rPr lang="en" sz="1800" b="1"/>
              <a:t>Security Team’s Main Goal:</a:t>
            </a:r>
            <a:endParaRPr sz="1800" b="1"/>
          </a:p>
          <a:p>
            <a:pPr marL="0" lvl="0" indent="0" algn="ctr" rtl="0">
              <a:spcBef>
                <a:spcPts val="0"/>
              </a:spcBef>
              <a:spcAft>
                <a:spcPts val="0"/>
              </a:spcAft>
              <a:buNone/>
            </a:pPr>
            <a:r>
              <a:rPr lang="en" sz="1800"/>
              <a:t>Protect the </a:t>
            </a:r>
            <a:br>
              <a:rPr lang="en" sz="1800"/>
            </a:br>
            <a:r>
              <a:rPr lang="en" sz="1800"/>
              <a:t>business’s data.</a:t>
            </a:r>
            <a:endParaRPr sz="1800"/>
          </a:p>
          <a:p>
            <a:pPr marL="0" lvl="0" indent="0" algn="l" rtl="0">
              <a:spcBef>
                <a:spcPts val="0"/>
              </a:spcBef>
              <a:spcAft>
                <a:spcPts val="800"/>
              </a:spcAft>
              <a:buNone/>
            </a:pPr>
            <a:endParaRPr/>
          </a:p>
        </p:txBody>
      </p:sp>
      <p:sp>
        <p:nvSpPr>
          <p:cNvPr id="2204" name="Google Shape;2204;p115"/>
          <p:cNvSpPr txBox="1">
            <a:spLocks noGrp="1"/>
          </p:cNvSpPr>
          <p:nvPr>
            <p:ph type="title"/>
          </p:nvPr>
        </p:nvSpPr>
        <p:spPr>
          <a:xfrm>
            <a:off x="-12300" y="0"/>
            <a:ext cx="4435800" cy="939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Security Concerns </a:t>
            </a:r>
            <a:br>
              <a:rPr lang="en">
                <a:solidFill>
                  <a:srgbClr val="FFFFFF"/>
                </a:solidFill>
              </a:rPr>
            </a:br>
            <a:r>
              <a:rPr lang="en">
                <a:solidFill>
                  <a:srgbClr val="FFFFFF"/>
                </a:solidFill>
              </a:rPr>
              <a:t>vs. Business Concerns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205" name="Google Shape;2205;p115"/>
          <p:cNvSpPr txBox="1">
            <a:spLocks noGrp="1"/>
          </p:cNvSpPr>
          <p:nvPr>
            <p:ph type="subTitle" idx="1"/>
          </p:nvPr>
        </p:nvSpPr>
        <p:spPr>
          <a:xfrm>
            <a:off x="0" y="980775"/>
            <a:ext cx="8345100" cy="816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The most profitable decision isn’t always the most secure. </a:t>
            </a:r>
            <a:br>
              <a:rPr lang="en">
                <a:solidFill>
                  <a:srgbClr val="FFFFFF"/>
                </a:solidFill>
              </a:rPr>
            </a:br>
            <a:r>
              <a:rPr lang="en">
                <a:solidFill>
                  <a:srgbClr val="FFFFFF"/>
                </a:solidFill>
              </a:rPr>
              <a:t>Security objectives may be at odds with those of the business.</a:t>
            </a:r>
            <a:endParaRPr>
              <a:solidFill>
                <a:srgbClr val="FFFFFF"/>
              </a:solidFill>
            </a:endParaRPr>
          </a:p>
        </p:txBody>
      </p:sp>
      <p:cxnSp>
        <p:nvCxnSpPr>
          <p:cNvPr id="2206" name="Google Shape;2206;p115"/>
          <p:cNvCxnSpPr/>
          <p:nvPr/>
        </p:nvCxnSpPr>
        <p:spPr>
          <a:xfrm>
            <a:off x="457850" y="990975"/>
            <a:ext cx="59739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pic>
        <p:nvPicPr>
          <p:cNvPr id="2211" name="Google Shape;2211;p116"/>
          <p:cNvPicPr preferRelativeResize="0"/>
          <p:nvPr/>
        </p:nvPicPr>
        <p:blipFill rotWithShape="1">
          <a:blip r:embed="rId3">
            <a:alphaModFix/>
          </a:blip>
          <a:srcRect l="799" r="2851" b="3651"/>
          <a:stretch/>
        </p:blipFill>
        <p:spPr>
          <a:xfrm>
            <a:off x="0" y="0"/>
            <a:ext cx="9144000" cy="5143495"/>
          </a:xfrm>
          <a:prstGeom prst="rect">
            <a:avLst/>
          </a:prstGeom>
          <a:noFill/>
          <a:ln>
            <a:noFill/>
          </a:ln>
        </p:spPr>
      </p:pic>
      <p:sp>
        <p:nvSpPr>
          <p:cNvPr id="2212" name="Google Shape;2212;p116"/>
          <p:cNvSpPr/>
          <p:nvPr/>
        </p:nvSpPr>
        <p:spPr>
          <a:xfrm>
            <a:off x="123650" y="1672350"/>
            <a:ext cx="8855100" cy="3056100"/>
          </a:xfrm>
          <a:prstGeom prst="leftRightArrow">
            <a:avLst>
              <a:gd name="adj1" fmla="val 50000"/>
              <a:gd name="adj2" fmla="val 50000"/>
            </a:avLst>
          </a:prstGeom>
          <a:solidFill>
            <a:srgbClr val="F7EF6A">
              <a:alpha val="86030"/>
            </a:srgbClr>
          </a:solidFill>
          <a:ln>
            <a:noFill/>
          </a:ln>
          <a:effectLst>
            <a:outerShdw blurRad="157163" dist="19050" dir="17040000" algn="bl" rotWithShape="0">
              <a:schemeClr val="accent6">
                <a:alpha val="5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16"/>
          <p:cNvSpPr txBox="1">
            <a:spLocks noGrp="1"/>
          </p:cNvSpPr>
          <p:nvPr>
            <p:ph type="body" idx="3"/>
          </p:nvPr>
        </p:nvSpPr>
        <p:spPr>
          <a:xfrm>
            <a:off x="513200" y="2572925"/>
            <a:ext cx="3720000" cy="1506000"/>
          </a:xfrm>
          <a:prstGeom prst="rect">
            <a:avLst/>
          </a:prstGeom>
        </p:spPr>
        <p:txBody>
          <a:bodyPr spcFirstLastPara="1" wrap="square" lIns="457200" tIns="0" rIns="457200" bIns="914400" anchor="t" anchorCtr="0">
            <a:noAutofit/>
          </a:bodyPr>
          <a:lstStyle/>
          <a:p>
            <a:pPr marL="0" lvl="0" indent="0" algn="r" rtl="0">
              <a:lnSpc>
                <a:spcPct val="100000"/>
              </a:lnSpc>
              <a:spcBef>
                <a:spcPts val="0"/>
              </a:spcBef>
              <a:spcAft>
                <a:spcPts val="0"/>
              </a:spcAft>
              <a:buNone/>
            </a:pPr>
            <a:r>
              <a:rPr lang="en" sz="1800" b="1"/>
              <a:t>Security Team:</a:t>
            </a:r>
            <a:endParaRPr sz="1800" b="1"/>
          </a:p>
          <a:p>
            <a:pPr marL="0" lvl="0" indent="0" algn="r" rtl="0">
              <a:lnSpc>
                <a:spcPct val="100000"/>
              </a:lnSpc>
              <a:spcBef>
                <a:spcPts val="0"/>
              </a:spcBef>
              <a:spcAft>
                <a:spcPts val="0"/>
              </a:spcAft>
              <a:buNone/>
            </a:pPr>
            <a:r>
              <a:rPr lang="en" sz="1500">
                <a:solidFill>
                  <a:schemeClr val="dk1"/>
                </a:solidFill>
              </a:rPr>
              <a:t>Would probably advise against the new feature due to its </a:t>
            </a:r>
            <a:br>
              <a:rPr lang="en" sz="1500">
                <a:solidFill>
                  <a:schemeClr val="dk1"/>
                </a:solidFill>
              </a:rPr>
            </a:br>
            <a:r>
              <a:rPr lang="en" sz="1500">
                <a:solidFill>
                  <a:schemeClr val="dk1"/>
                </a:solidFill>
              </a:rPr>
              <a:t>poor security.</a:t>
            </a:r>
            <a:endParaRPr sz="1500"/>
          </a:p>
        </p:txBody>
      </p:sp>
      <p:sp>
        <p:nvSpPr>
          <p:cNvPr id="2214" name="Google Shape;2214;p116"/>
          <p:cNvSpPr/>
          <p:nvPr/>
        </p:nvSpPr>
        <p:spPr>
          <a:xfrm>
            <a:off x="3907725" y="2599825"/>
            <a:ext cx="1287000" cy="1225200"/>
          </a:xfrm>
          <a:prstGeom prst="flowChartSummingJunction">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5" name="Google Shape;2215;p116"/>
          <p:cNvGrpSpPr/>
          <p:nvPr/>
        </p:nvGrpSpPr>
        <p:grpSpPr>
          <a:xfrm>
            <a:off x="403039" y="45262"/>
            <a:ext cx="1062892" cy="1003279"/>
            <a:chOff x="0" y="0"/>
            <a:chExt cx="1454025" cy="1372475"/>
          </a:xfrm>
        </p:grpSpPr>
        <p:pic>
          <p:nvPicPr>
            <p:cNvPr id="2216" name="Google Shape;2216;p116"/>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17" name="Google Shape;2217;p116"/>
            <p:cNvSpPr txBox="1"/>
            <p:nvPr/>
          </p:nvSpPr>
          <p:spPr>
            <a:xfrm>
              <a:off x="46903" y="349778"/>
              <a:ext cx="1360200" cy="88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Clr>
                  <a:schemeClr val="dk1"/>
                </a:buClr>
                <a:buSzPts val="1100"/>
                <a:buFont typeface="Arial"/>
                <a:buNone/>
              </a:pPr>
              <a:r>
                <a:rPr lang="en" sz="1600" b="1">
                  <a:solidFill>
                    <a:srgbClr val="0B5394"/>
                  </a:solidFill>
                  <a:latin typeface="Architects Daughter"/>
                  <a:ea typeface="Architects Daughter"/>
                  <a:cs typeface="Architects Daughter"/>
                  <a:sym typeface="Architects Daughter"/>
                </a:rPr>
                <a:t>CASE</a:t>
              </a:r>
              <a:br>
                <a:rPr lang="en" sz="1600" b="1">
                  <a:solidFill>
                    <a:srgbClr val="0B5394"/>
                  </a:solidFill>
                  <a:latin typeface="Architects Daughter"/>
                  <a:ea typeface="Architects Daughter"/>
                  <a:cs typeface="Architects Daughter"/>
                  <a:sym typeface="Architects Daughter"/>
                </a:rPr>
              </a:br>
              <a:r>
                <a:rPr lang="en" sz="1600" b="1">
                  <a:solidFill>
                    <a:srgbClr val="0B5394"/>
                  </a:solidFill>
                  <a:latin typeface="Architects Daughter"/>
                  <a:ea typeface="Architects Daughter"/>
                  <a:cs typeface="Architects Daughter"/>
                  <a:sym typeface="Architects Daughter"/>
                </a:rPr>
                <a:t>STUDY</a:t>
              </a:r>
              <a:endParaRPr sz="1600">
                <a:solidFill>
                  <a:srgbClr val="0B5394"/>
                </a:solidFill>
              </a:endParaRPr>
            </a:p>
          </p:txBody>
        </p:sp>
      </p:grpSp>
      <p:sp>
        <p:nvSpPr>
          <p:cNvPr id="2218" name="Google Shape;2218;p116"/>
          <p:cNvSpPr txBox="1">
            <a:spLocks noGrp="1"/>
          </p:cNvSpPr>
          <p:nvPr>
            <p:ph type="body" idx="3"/>
          </p:nvPr>
        </p:nvSpPr>
        <p:spPr>
          <a:xfrm>
            <a:off x="4886075" y="2572925"/>
            <a:ext cx="3892800" cy="1506000"/>
          </a:xfrm>
          <a:prstGeom prst="rect">
            <a:avLst/>
          </a:prstGeom>
        </p:spPr>
        <p:txBody>
          <a:bodyPr spcFirstLastPara="1" wrap="square" lIns="457200" tIns="0" rIns="457200" bIns="9144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1800" b="1">
                <a:solidFill>
                  <a:schemeClr val="dk1"/>
                </a:solidFill>
              </a:rPr>
              <a:t>Business-At-Large:</a:t>
            </a:r>
            <a:endParaRPr sz="1600" b="1">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1500">
                <a:solidFill>
                  <a:schemeClr val="dk1"/>
                </a:solidFill>
              </a:rPr>
              <a:t>Might decide to develop it anyway, believing the potential profit is worth the risk.</a:t>
            </a:r>
            <a:endParaRPr sz="1500">
              <a:solidFill>
                <a:schemeClr val="dk1"/>
              </a:solidFill>
            </a:endParaRPr>
          </a:p>
          <a:p>
            <a:pPr marL="0" lvl="0" indent="0" algn="l" rtl="0">
              <a:lnSpc>
                <a:spcPct val="100000"/>
              </a:lnSpc>
              <a:spcBef>
                <a:spcPts val="0"/>
              </a:spcBef>
              <a:spcAft>
                <a:spcPts val="0"/>
              </a:spcAft>
              <a:buNone/>
            </a:pPr>
            <a:endParaRPr sz="1500" b="1"/>
          </a:p>
        </p:txBody>
      </p:sp>
      <p:sp>
        <p:nvSpPr>
          <p:cNvPr id="2219" name="Google Shape;2219;p116"/>
          <p:cNvSpPr txBox="1">
            <a:spLocks noGrp="1"/>
          </p:cNvSpPr>
          <p:nvPr>
            <p:ph type="title"/>
          </p:nvPr>
        </p:nvSpPr>
        <p:spPr>
          <a:xfrm>
            <a:off x="1080850" y="0"/>
            <a:ext cx="4224000" cy="1068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What Should </a:t>
            </a:r>
            <a:br>
              <a:rPr lang="en">
                <a:solidFill>
                  <a:srgbClr val="FFFFFF"/>
                </a:solidFill>
              </a:rPr>
            </a:br>
            <a:r>
              <a:rPr lang="en">
                <a:solidFill>
                  <a:srgbClr val="FFFFFF"/>
                </a:solidFill>
              </a:rPr>
              <a:t>the Security Team Do?</a:t>
            </a:r>
            <a:endParaRPr>
              <a:solidFill>
                <a:srgbClr val="FFFFFF"/>
              </a:solidFill>
            </a:endParaRPr>
          </a:p>
        </p:txBody>
      </p:sp>
      <p:sp>
        <p:nvSpPr>
          <p:cNvPr id="2220" name="Google Shape;2220;p116"/>
          <p:cNvSpPr txBox="1">
            <a:spLocks noGrp="1"/>
          </p:cNvSpPr>
          <p:nvPr>
            <p:ph type="subTitle" idx="1"/>
          </p:nvPr>
        </p:nvSpPr>
        <p:spPr>
          <a:xfrm>
            <a:off x="1869450" y="1238378"/>
            <a:ext cx="5405100" cy="1003200"/>
          </a:xfrm>
          <a:prstGeom prst="rect">
            <a:avLst/>
          </a:prstGeom>
          <a:solidFill>
            <a:srgbClr val="F7EF6A"/>
          </a:solidFill>
        </p:spPr>
        <p:txBody>
          <a:bodyPr spcFirstLastPara="1" wrap="square" lIns="457200" tIns="91425" rIns="457200" bIns="0" anchor="t" anchorCtr="0">
            <a:noAutofit/>
          </a:bodyPr>
          <a:lstStyle/>
          <a:p>
            <a:pPr marL="0" lvl="0" indent="0" algn="ctr" rtl="0">
              <a:spcBef>
                <a:spcPts val="0"/>
              </a:spcBef>
              <a:spcAft>
                <a:spcPts val="0"/>
              </a:spcAft>
              <a:buNone/>
            </a:pPr>
            <a:r>
              <a:rPr lang="en" b="1"/>
              <a:t>An organization’s Engineering team proposes an innovative but insecure new feature for their flagship product</a:t>
            </a:r>
            <a:r>
              <a:rPr lang="en"/>
              <a:t>.</a:t>
            </a:r>
            <a:endParaRPr/>
          </a:p>
        </p:txBody>
      </p:sp>
      <p:cxnSp>
        <p:nvCxnSpPr>
          <p:cNvPr id="2221" name="Google Shape;2221;p116"/>
          <p:cNvCxnSpPr/>
          <p:nvPr/>
        </p:nvCxnSpPr>
        <p:spPr>
          <a:xfrm>
            <a:off x="457850" y="990975"/>
            <a:ext cx="4940100" cy="0"/>
          </a:xfrm>
          <a:prstGeom prst="straightConnector1">
            <a:avLst/>
          </a:prstGeom>
          <a:noFill/>
          <a:ln w="9525" cap="flat" cmpd="sng">
            <a:solidFill>
              <a:srgbClr val="EFEFEF"/>
            </a:solidFill>
            <a:prstDash val="solid"/>
            <a:round/>
            <a:headEnd type="none" w="med" len="med"/>
            <a:tailEnd type="none" w="med" len="med"/>
          </a:ln>
        </p:spPr>
      </p:cxnSp>
      <p:sp>
        <p:nvSpPr>
          <p:cNvPr id="2222" name="Google Shape;2222;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13</a:t>
            </a:fld>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6"/>
        <p:cNvGrpSpPr/>
        <p:nvPr/>
      </p:nvGrpSpPr>
      <p:grpSpPr>
        <a:xfrm>
          <a:off x="0" y="0"/>
          <a:ext cx="0" cy="0"/>
          <a:chOff x="0" y="0"/>
          <a:chExt cx="0" cy="0"/>
        </a:xfrm>
      </p:grpSpPr>
      <p:pic>
        <p:nvPicPr>
          <p:cNvPr id="2227" name="Google Shape;2227;p117"/>
          <p:cNvPicPr preferRelativeResize="0"/>
          <p:nvPr/>
        </p:nvPicPr>
        <p:blipFill rotWithShape="1">
          <a:blip r:embed="rId3">
            <a:alphaModFix/>
          </a:blip>
          <a:srcRect l="799" r="2851" b="3651"/>
          <a:stretch/>
        </p:blipFill>
        <p:spPr>
          <a:xfrm>
            <a:off x="0" y="0"/>
            <a:ext cx="9144000" cy="5143495"/>
          </a:xfrm>
          <a:prstGeom prst="rect">
            <a:avLst/>
          </a:prstGeom>
          <a:noFill/>
          <a:ln>
            <a:noFill/>
          </a:ln>
        </p:spPr>
      </p:pic>
      <p:sp>
        <p:nvSpPr>
          <p:cNvPr id="2228" name="Google Shape;2228;p117"/>
          <p:cNvSpPr/>
          <p:nvPr/>
        </p:nvSpPr>
        <p:spPr>
          <a:xfrm>
            <a:off x="1059500" y="2211300"/>
            <a:ext cx="7126200" cy="1975200"/>
          </a:xfrm>
          <a:prstGeom prst="rect">
            <a:avLst/>
          </a:prstGeom>
          <a:solidFill>
            <a:srgbClr val="F7EF6A">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9" name="Google Shape;2229;p117"/>
          <p:cNvGrpSpPr/>
          <p:nvPr/>
        </p:nvGrpSpPr>
        <p:grpSpPr>
          <a:xfrm>
            <a:off x="403039" y="45262"/>
            <a:ext cx="1062892" cy="1003279"/>
            <a:chOff x="0" y="0"/>
            <a:chExt cx="1454025" cy="1372475"/>
          </a:xfrm>
        </p:grpSpPr>
        <p:pic>
          <p:nvPicPr>
            <p:cNvPr id="2230" name="Google Shape;2230;p117"/>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31" name="Google Shape;2231;p117"/>
            <p:cNvSpPr txBox="1"/>
            <p:nvPr/>
          </p:nvSpPr>
          <p:spPr>
            <a:xfrm>
              <a:off x="46903" y="349778"/>
              <a:ext cx="1360200" cy="88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1600" b="1">
                  <a:solidFill>
                    <a:srgbClr val="0B5394"/>
                  </a:solidFill>
                  <a:latin typeface="Architects Daughter"/>
                  <a:ea typeface="Architects Daughter"/>
                  <a:cs typeface="Architects Daughter"/>
                  <a:sym typeface="Architects Daughter"/>
                </a:rPr>
                <a:t>CASE</a:t>
              </a:r>
              <a:br>
                <a:rPr lang="en" sz="1600" b="1">
                  <a:solidFill>
                    <a:srgbClr val="0B5394"/>
                  </a:solidFill>
                  <a:latin typeface="Architects Daughter"/>
                  <a:ea typeface="Architects Daughter"/>
                  <a:cs typeface="Architects Daughter"/>
                  <a:sym typeface="Architects Daughter"/>
                </a:rPr>
              </a:br>
              <a:r>
                <a:rPr lang="en" sz="1600" b="1">
                  <a:solidFill>
                    <a:srgbClr val="0B5394"/>
                  </a:solidFill>
                  <a:latin typeface="Architects Daughter"/>
                  <a:ea typeface="Architects Daughter"/>
                  <a:cs typeface="Architects Daughter"/>
                  <a:sym typeface="Architects Daughter"/>
                </a:rPr>
                <a:t>STUDY</a:t>
              </a:r>
              <a:endParaRPr sz="1600">
                <a:solidFill>
                  <a:srgbClr val="0B5394"/>
                </a:solidFill>
              </a:endParaRPr>
            </a:p>
          </p:txBody>
        </p:sp>
      </p:grpSp>
      <p:sp>
        <p:nvSpPr>
          <p:cNvPr id="2232" name="Google Shape;2232;p117"/>
          <p:cNvSpPr txBox="1">
            <a:spLocks noGrp="1"/>
          </p:cNvSpPr>
          <p:nvPr>
            <p:ph type="subTitle" idx="1"/>
          </p:nvPr>
        </p:nvSpPr>
        <p:spPr>
          <a:xfrm>
            <a:off x="1634450" y="1246988"/>
            <a:ext cx="5833500" cy="860700"/>
          </a:xfrm>
          <a:prstGeom prst="rect">
            <a:avLst/>
          </a:prstGeom>
          <a:solidFill>
            <a:srgbClr val="F7EF6A"/>
          </a:solidFill>
        </p:spPr>
        <p:txBody>
          <a:bodyPr spcFirstLastPara="1" wrap="square" lIns="457200" tIns="91425" rIns="457200" bIns="0" anchor="t" anchorCtr="0">
            <a:noAutofit/>
          </a:bodyPr>
          <a:lstStyle/>
          <a:p>
            <a:pPr marL="0" lvl="0" indent="0" algn="ctr" rtl="0">
              <a:spcBef>
                <a:spcPts val="0"/>
              </a:spcBef>
              <a:spcAft>
                <a:spcPts val="0"/>
              </a:spcAft>
              <a:buNone/>
            </a:pPr>
            <a:r>
              <a:rPr lang="en" b="1"/>
              <a:t>The Security team must adapt its operations to accomModate a product they </a:t>
            </a:r>
            <a:r>
              <a:rPr lang="en" b="1" i="1"/>
              <a:t>know</a:t>
            </a:r>
            <a:r>
              <a:rPr lang="en" b="1"/>
              <a:t> is insecure.</a:t>
            </a:r>
            <a:endParaRPr b="1"/>
          </a:p>
        </p:txBody>
      </p:sp>
      <p:sp>
        <p:nvSpPr>
          <p:cNvPr id="2233" name="Google Shape;2233;p117"/>
          <p:cNvSpPr/>
          <p:nvPr/>
        </p:nvSpPr>
        <p:spPr>
          <a:xfrm>
            <a:off x="3641299" y="2432449"/>
            <a:ext cx="1819800" cy="1575900"/>
          </a:xfrm>
          <a:prstGeom prst="mathEqual">
            <a:avLst>
              <a:gd name="adj1" fmla="val 23520"/>
              <a:gd name="adj2" fmla="val 1176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7"/>
          <p:cNvSpPr txBox="1"/>
          <p:nvPr/>
        </p:nvSpPr>
        <p:spPr>
          <a:xfrm>
            <a:off x="1059500" y="2263975"/>
            <a:ext cx="7126200" cy="44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a:solidFill>
                  <a:schemeClr val="dk1"/>
                </a:solidFill>
                <a:latin typeface="Roboto"/>
                <a:ea typeface="Roboto"/>
                <a:cs typeface="Roboto"/>
                <a:sym typeface="Roboto"/>
              </a:rPr>
              <a:t>Potential Solutions:</a:t>
            </a:r>
            <a:endParaRPr sz="2000"/>
          </a:p>
        </p:txBody>
      </p:sp>
      <p:sp>
        <p:nvSpPr>
          <p:cNvPr id="2235" name="Google Shape;2235;p117"/>
          <p:cNvSpPr txBox="1"/>
          <p:nvPr/>
        </p:nvSpPr>
        <p:spPr>
          <a:xfrm>
            <a:off x="1313525" y="2600250"/>
            <a:ext cx="2278200" cy="1349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Put in place more aggressive monitoring on data servers likely to be exposed by the new feature.</a:t>
            </a:r>
            <a:endParaRPr sz="1600"/>
          </a:p>
        </p:txBody>
      </p:sp>
      <p:sp>
        <p:nvSpPr>
          <p:cNvPr id="2236" name="Google Shape;2236;p117"/>
          <p:cNvSpPr txBox="1"/>
          <p:nvPr/>
        </p:nvSpPr>
        <p:spPr>
          <a:xfrm>
            <a:off x="5456775" y="2600250"/>
            <a:ext cx="2686500" cy="134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solidFill>
                  <a:schemeClr val="dk1"/>
                </a:solidFill>
                <a:latin typeface="Roboto"/>
                <a:ea typeface="Roboto"/>
                <a:cs typeface="Roboto"/>
                <a:sym typeface="Roboto"/>
              </a:rPr>
              <a:t>Advise IT and Networking </a:t>
            </a:r>
            <a:br>
              <a:rPr lang="en" sz="1600">
                <a:solidFill>
                  <a:schemeClr val="dk1"/>
                </a:solidFill>
                <a:latin typeface="Roboto"/>
                <a:ea typeface="Roboto"/>
                <a:cs typeface="Roboto"/>
                <a:sym typeface="Roboto"/>
              </a:rPr>
            </a:br>
            <a:r>
              <a:rPr lang="en" sz="1600">
                <a:solidFill>
                  <a:schemeClr val="dk1"/>
                </a:solidFill>
                <a:latin typeface="Roboto"/>
                <a:ea typeface="Roboto"/>
                <a:cs typeface="Roboto"/>
                <a:sym typeface="Roboto"/>
              </a:rPr>
              <a:t>to put in place more sophisticated access controls on important servers and proxies.</a:t>
            </a:r>
            <a:endParaRPr sz="1600"/>
          </a:p>
        </p:txBody>
      </p:sp>
      <p:sp>
        <p:nvSpPr>
          <p:cNvPr id="2237" name="Google Shape;2237;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14</a:t>
            </a:fld>
            <a:endParaRPr>
              <a:solidFill>
                <a:srgbClr val="FFFFFF"/>
              </a:solidFill>
            </a:endParaRPr>
          </a:p>
        </p:txBody>
      </p:sp>
      <p:sp>
        <p:nvSpPr>
          <p:cNvPr id="2238" name="Google Shape;2238;p117"/>
          <p:cNvSpPr txBox="1">
            <a:spLocks noGrp="1"/>
          </p:cNvSpPr>
          <p:nvPr>
            <p:ph type="title"/>
          </p:nvPr>
        </p:nvSpPr>
        <p:spPr>
          <a:xfrm>
            <a:off x="1080850" y="0"/>
            <a:ext cx="4224000" cy="1068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What Should </a:t>
            </a:r>
            <a:br>
              <a:rPr lang="en">
                <a:solidFill>
                  <a:srgbClr val="FFFFFF"/>
                </a:solidFill>
              </a:rPr>
            </a:br>
            <a:r>
              <a:rPr lang="en">
                <a:solidFill>
                  <a:srgbClr val="FFFFFF"/>
                </a:solidFill>
              </a:rPr>
              <a:t>the Security Team Do?</a:t>
            </a:r>
            <a:endParaRPr>
              <a:solidFill>
                <a:srgbClr val="FFFFFF"/>
              </a:solidFill>
            </a:endParaRPr>
          </a:p>
        </p:txBody>
      </p:sp>
      <p:cxnSp>
        <p:nvCxnSpPr>
          <p:cNvPr id="2239" name="Google Shape;2239;p117"/>
          <p:cNvCxnSpPr/>
          <p:nvPr/>
        </p:nvCxnSpPr>
        <p:spPr>
          <a:xfrm>
            <a:off x="457850" y="990975"/>
            <a:ext cx="49401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1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245" name="Google Shape;2245;p118"/>
          <p:cNvPicPr preferRelativeResize="0"/>
          <p:nvPr/>
        </p:nvPicPr>
        <p:blipFill rotWithShape="1">
          <a:blip r:embed="rId3">
            <a:alphaModFix/>
          </a:blip>
          <a:srcRect l="-4440" r="4439"/>
          <a:stretch/>
        </p:blipFill>
        <p:spPr>
          <a:xfrm>
            <a:off x="2601650" y="0"/>
            <a:ext cx="6542350" cy="5143500"/>
          </a:xfrm>
          <a:prstGeom prst="rect">
            <a:avLst/>
          </a:prstGeom>
          <a:noFill/>
          <a:ln>
            <a:noFill/>
          </a:ln>
        </p:spPr>
      </p:pic>
      <p:sp>
        <p:nvSpPr>
          <p:cNvPr id="2246" name="Google Shape;2246;p118"/>
          <p:cNvSpPr/>
          <p:nvPr/>
        </p:nvSpPr>
        <p:spPr>
          <a:xfrm>
            <a:off x="0" y="0"/>
            <a:ext cx="3144000" cy="5143500"/>
          </a:xfrm>
          <a:prstGeom prst="rect">
            <a:avLst/>
          </a:prstGeom>
          <a:solidFill>
            <a:srgbClr val="1000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18"/>
          <p:cNvSpPr txBox="1">
            <a:spLocks noGrp="1"/>
          </p:cNvSpPr>
          <p:nvPr>
            <p:ph type="title"/>
          </p:nvPr>
        </p:nvSpPr>
        <p:spPr>
          <a:xfrm>
            <a:off x="0" y="901500"/>
            <a:ext cx="5030100" cy="4180800"/>
          </a:xfrm>
          <a:prstGeom prst="rect">
            <a:avLst/>
          </a:prstGeom>
        </p:spPr>
        <p:txBody>
          <a:bodyPr spcFirstLastPara="1" wrap="square" lIns="457200" tIns="182875" rIns="274300" bIns="91425" anchor="t" anchorCtr="0">
            <a:noAutofit/>
          </a:bodyPr>
          <a:lstStyle/>
          <a:p>
            <a:pPr marL="0" lvl="0" indent="0" algn="l" rtl="0">
              <a:spcBef>
                <a:spcPts val="300"/>
              </a:spcBef>
              <a:spcAft>
                <a:spcPts val="0"/>
              </a:spcAft>
              <a:buNone/>
            </a:pPr>
            <a:r>
              <a:rPr lang="en" sz="3200">
                <a:solidFill>
                  <a:srgbClr val="FFFFFF"/>
                </a:solidFill>
                <a:latin typeface="Roboto Light"/>
                <a:ea typeface="Roboto Light"/>
                <a:cs typeface="Roboto Light"/>
                <a:sym typeface="Roboto Light"/>
              </a:rPr>
              <a:t>100% security is not </a:t>
            </a:r>
            <a:br>
              <a:rPr lang="en" sz="3200">
                <a:solidFill>
                  <a:srgbClr val="FFFFFF"/>
                </a:solidFill>
                <a:latin typeface="Roboto Light"/>
                <a:ea typeface="Roboto Light"/>
                <a:cs typeface="Roboto Light"/>
                <a:sym typeface="Roboto Light"/>
              </a:rPr>
            </a:br>
            <a:r>
              <a:rPr lang="en" sz="3200">
                <a:solidFill>
                  <a:srgbClr val="FFFFFF"/>
                </a:solidFill>
                <a:latin typeface="Roboto Light"/>
                <a:ea typeface="Roboto Light"/>
                <a:cs typeface="Roboto Light"/>
                <a:sym typeface="Roboto Light"/>
              </a:rPr>
              <a:t>the </a:t>
            </a:r>
            <a:r>
              <a:rPr lang="en" sz="3200" i="1">
                <a:solidFill>
                  <a:srgbClr val="FFFFFF"/>
                </a:solidFill>
                <a:latin typeface="Roboto Light"/>
                <a:ea typeface="Roboto Light"/>
                <a:cs typeface="Roboto Light"/>
                <a:sym typeface="Roboto Light"/>
              </a:rPr>
              <a:t>business’s </a:t>
            </a:r>
            <a:r>
              <a:rPr lang="en" sz="3200">
                <a:solidFill>
                  <a:srgbClr val="FFFFFF"/>
                </a:solidFill>
                <a:latin typeface="Roboto Light"/>
                <a:ea typeface="Roboto Light"/>
                <a:cs typeface="Roboto Light"/>
                <a:sym typeface="Roboto Light"/>
              </a:rPr>
              <a:t>goal.</a:t>
            </a:r>
            <a:r>
              <a:rPr lang="en" sz="3000" b="1">
                <a:solidFill>
                  <a:srgbClr val="FFFFFF"/>
                </a:solidFill>
                <a:latin typeface="Roboto"/>
                <a:ea typeface="Roboto"/>
                <a:cs typeface="Roboto"/>
                <a:sym typeface="Roboto"/>
              </a:rPr>
              <a:t> </a:t>
            </a:r>
            <a:endParaRPr sz="3000" b="1">
              <a:solidFill>
                <a:srgbClr val="FFFFFF"/>
              </a:solidFill>
              <a:latin typeface="Roboto"/>
              <a:ea typeface="Roboto"/>
              <a:cs typeface="Roboto"/>
              <a:sym typeface="Roboto"/>
            </a:endParaRPr>
          </a:p>
          <a:p>
            <a:pPr marL="0" lvl="0" indent="0" algn="l" rtl="0">
              <a:spcBef>
                <a:spcPts val="1200"/>
              </a:spcBef>
              <a:spcAft>
                <a:spcPts val="1200"/>
              </a:spcAft>
              <a:buClr>
                <a:schemeClr val="dk1"/>
              </a:buClr>
              <a:buSzPts val="1100"/>
              <a:buFont typeface="Arial"/>
              <a:buNone/>
            </a:pPr>
            <a:r>
              <a:rPr lang="en">
                <a:solidFill>
                  <a:srgbClr val="FFFFFF"/>
                </a:solidFill>
                <a:latin typeface="Roboto"/>
                <a:ea typeface="Roboto"/>
                <a:cs typeface="Roboto"/>
                <a:sym typeface="Roboto"/>
              </a:rPr>
              <a:t>T</a:t>
            </a:r>
            <a:r>
              <a:rPr lang="en" sz="2400">
                <a:solidFill>
                  <a:srgbClr val="FFFFFF"/>
                </a:solidFill>
                <a:latin typeface="Roboto"/>
                <a:ea typeface="Roboto"/>
                <a:cs typeface="Roboto"/>
                <a:sym typeface="Roboto"/>
              </a:rPr>
              <a:t>o limit spending an</a:t>
            </a:r>
            <a:r>
              <a:rPr lang="en">
                <a:solidFill>
                  <a:srgbClr val="FFFFFF"/>
                </a:solidFill>
                <a:latin typeface="Roboto"/>
                <a:ea typeface="Roboto"/>
                <a:cs typeface="Roboto"/>
                <a:sym typeface="Roboto"/>
              </a:rPr>
              <a:t>d increase profit</a:t>
            </a:r>
            <a:r>
              <a:rPr lang="en" sz="2400">
                <a:solidFill>
                  <a:srgbClr val="FFFFFF"/>
                </a:solidFill>
                <a:latin typeface="Roboto"/>
                <a:ea typeface="Roboto"/>
                <a:cs typeface="Roboto"/>
                <a:sym typeface="Roboto"/>
              </a:rPr>
              <a:t>, businesses </a:t>
            </a:r>
            <a:r>
              <a:rPr lang="en">
                <a:solidFill>
                  <a:srgbClr val="FFFFFF"/>
                </a:solidFill>
                <a:latin typeface="Roboto"/>
                <a:ea typeface="Roboto"/>
                <a:cs typeface="Roboto"/>
                <a:sym typeface="Roboto"/>
              </a:rPr>
              <a:t>often</a:t>
            </a:r>
            <a:r>
              <a:rPr lang="en" sz="2400">
                <a:solidFill>
                  <a:srgbClr val="FFFFFF"/>
                </a:solidFill>
                <a:latin typeface="Roboto"/>
                <a:ea typeface="Roboto"/>
                <a:cs typeface="Roboto"/>
                <a:sym typeface="Roboto"/>
              </a:rPr>
              <a:t> provid</a:t>
            </a:r>
            <a:r>
              <a:rPr lang="en">
                <a:solidFill>
                  <a:srgbClr val="FFFFFF"/>
                </a:solidFill>
                <a:latin typeface="Roboto"/>
                <a:ea typeface="Roboto"/>
                <a:cs typeface="Roboto"/>
                <a:sym typeface="Roboto"/>
              </a:rPr>
              <a:t>e only</a:t>
            </a:r>
            <a:r>
              <a:rPr lang="en" sz="2400">
                <a:solidFill>
                  <a:srgbClr val="FFFFFF"/>
                </a:solidFill>
                <a:latin typeface="Roboto"/>
                <a:ea typeface="Roboto"/>
                <a:cs typeface="Roboto"/>
                <a:sym typeface="Roboto"/>
              </a:rPr>
              <a:t> </a:t>
            </a:r>
            <a:r>
              <a:rPr lang="en" sz="2400" i="1">
                <a:solidFill>
                  <a:srgbClr val="FFFFFF"/>
                </a:solidFill>
              </a:rPr>
              <a:t>adequate protection</a:t>
            </a:r>
            <a:r>
              <a:rPr lang="en" sz="2400" i="1">
                <a:solidFill>
                  <a:srgbClr val="FFFFFF"/>
                </a:solidFill>
                <a:latin typeface="Roboto"/>
                <a:ea typeface="Roboto"/>
                <a:cs typeface="Roboto"/>
                <a:sym typeface="Roboto"/>
              </a:rPr>
              <a:t> </a:t>
            </a:r>
            <a:r>
              <a:rPr lang="en" sz="2400">
                <a:solidFill>
                  <a:srgbClr val="FFFFFF"/>
                </a:solidFill>
                <a:latin typeface="Roboto"/>
                <a:ea typeface="Roboto"/>
                <a:cs typeface="Roboto"/>
                <a:sym typeface="Roboto"/>
              </a:rPr>
              <a:t>for their most </a:t>
            </a:r>
            <a:r>
              <a:rPr lang="en" sz="2400" i="1">
                <a:solidFill>
                  <a:srgbClr val="FFFFFF"/>
                </a:solidFill>
              </a:rPr>
              <a:t>important assets</a:t>
            </a:r>
            <a:r>
              <a:rPr lang="en" sz="2400" i="1">
                <a:solidFill>
                  <a:srgbClr val="FFFFFF"/>
                </a:solidFill>
                <a:latin typeface="Roboto"/>
                <a:ea typeface="Roboto"/>
                <a:cs typeface="Roboto"/>
                <a:sym typeface="Roboto"/>
              </a:rPr>
              <a:t>.</a:t>
            </a:r>
            <a:endParaRPr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pic>
        <p:nvPicPr>
          <p:cNvPr id="2252" name="Google Shape;2252;p119"/>
          <p:cNvPicPr preferRelativeResize="0"/>
          <p:nvPr/>
        </p:nvPicPr>
        <p:blipFill rotWithShape="1">
          <a:blip r:embed="rId3">
            <a:alphaModFix/>
          </a:blip>
          <a:srcRect l="799" r="2851" b="3651"/>
          <a:stretch/>
        </p:blipFill>
        <p:spPr>
          <a:xfrm>
            <a:off x="0" y="0"/>
            <a:ext cx="9144000" cy="5143495"/>
          </a:xfrm>
          <a:prstGeom prst="rect">
            <a:avLst/>
          </a:prstGeom>
          <a:noFill/>
          <a:ln>
            <a:noFill/>
          </a:ln>
        </p:spPr>
      </p:pic>
      <p:sp>
        <p:nvSpPr>
          <p:cNvPr id="2253" name="Google Shape;2253;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16</a:t>
            </a:fld>
            <a:endParaRPr>
              <a:solidFill>
                <a:srgbClr val="FFFFFF"/>
              </a:solidFill>
            </a:endParaRPr>
          </a:p>
        </p:txBody>
      </p:sp>
      <p:grpSp>
        <p:nvGrpSpPr>
          <p:cNvPr id="2254" name="Google Shape;2254;p119"/>
          <p:cNvGrpSpPr/>
          <p:nvPr/>
        </p:nvGrpSpPr>
        <p:grpSpPr>
          <a:xfrm>
            <a:off x="403039" y="45262"/>
            <a:ext cx="1062892" cy="1003279"/>
            <a:chOff x="0" y="0"/>
            <a:chExt cx="1454025" cy="1372475"/>
          </a:xfrm>
        </p:grpSpPr>
        <p:pic>
          <p:nvPicPr>
            <p:cNvPr id="2255" name="Google Shape;2255;p119"/>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56" name="Google Shape;2256;p119"/>
            <p:cNvSpPr txBox="1"/>
            <p:nvPr/>
          </p:nvSpPr>
          <p:spPr>
            <a:xfrm>
              <a:off x="46903" y="349778"/>
              <a:ext cx="1360200" cy="88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1600" b="1">
                  <a:solidFill>
                    <a:srgbClr val="0B5394"/>
                  </a:solidFill>
                  <a:latin typeface="Inconsolata"/>
                  <a:ea typeface="Inconsolata"/>
                  <a:cs typeface="Inconsolata"/>
                  <a:sym typeface="Inconsolata"/>
                </a:rPr>
                <a:t>CASE</a:t>
              </a:r>
              <a:br>
                <a:rPr lang="en" sz="1600" b="1">
                  <a:solidFill>
                    <a:srgbClr val="0B5394"/>
                  </a:solidFill>
                  <a:latin typeface="Inconsolata"/>
                  <a:ea typeface="Inconsolata"/>
                  <a:cs typeface="Inconsolata"/>
                  <a:sym typeface="Inconsolata"/>
                </a:rPr>
              </a:br>
              <a:r>
                <a:rPr lang="en" sz="1600" b="1">
                  <a:solidFill>
                    <a:srgbClr val="0B5394"/>
                  </a:solidFill>
                  <a:latin typeface="Inconsolata"/>
                  <a:ea typeface="Inconsolata"/>
                  <a:cs typeface="Inconsolata"/>
                  <a:sym typeface="Inconsolata"/>
                </a:rPr>
                <a:t>STUDY</a:t>
              </a:r>
              <a:endParaRPr sz="1600">
                <a:solidFill>
                  <a:srgbClr val="0B5394"/>
                </a:solidFill>
                <a:latin typeface="Inconsolata"/>
                <a:ea typeface="Inconsolata"/>
                <a:cs typeface="Inconsolata"/>
                <a:sym typeface="Inconsolata"/>
              </a:endParaRPr>
            </a:p>
          </p:txBody>
        </p:sp>
      </p:grpSp>
      <p:sp>
        <p:nvSpPr>
          <p:cNvPr id="2257" name="Google Shape;2257;p119"/>
          <p:cNvSpPr txBox="1">
            <a:spLocks noGrp="1"/>
          </p:cNvSpPr>
          <p:nvPr>
            <p:ph type="subTitle" idx="1"/>
          </p:nvPr>
        </p:nvSpPr>
        <p:spPr>
          <a:xfrm>
            <a:off x="0" y="980775"/>
            <a:ext cx="4940100" cy="586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solidFill>
                  <a:schemeClr val="lt1"/>
                </a:solidFill>
              </a:rPr>
              <a:t>An organization’s Engineering team proposes an innovative but insecure new feature for their flagship product.</a:t>
            </a:r>
            <a:endParaRPr b="1">
              <a:solidFill>
                <a:srgbClr val="FFFFFF"/>
              </a:solidFill>
            </a:endParaRPr>
          </a:p>
          <a:p>
            <a:pPr marL="0" lvl="0" indent="0" algn="l" rtl="0">
              <a:lnSpc>
                <a:spcPct val="100000"/>
              </a:lnSpc>
              <a:spcBef>
                <a:spcPts val="0"/>
              </a:spcBef>
              <a:spcAft>
                <a:spcPts val="0"/>
              </a:spcAft>
              <a:buNone/>
            </a:pPr>
            <a:endParaRPr sz="1400" b="1">
              <a:solidFill>
                <a:srgbClr val="FFFFFF"/>
              </a:solidFill>
            </a:endParaRPr>
          </a:p>
          <a:p>
            <a:pPr marL="0" lvl="0" indent="0" algn="l" rtl="0">
              <a:lnSpc>
                <a:spcPct val="100000"/>
              </a:lnSpc>
              <a:spcBef>
                <a:spcPts val="0"/>
              </a:spcBef>
              <a:spcAft>
                <a:spcPts val="0"/>
              </a:spcAft>
              <a:buNone/>
            </a:pPr>
            <a:endParaRPr sz="1400">
              <a:solidFill>
                <a:srgbClr val="FFFFFF"/>
              </a:solidFill>
            </a:endParaRPr>
          </a:p>
        </p:txBody>
      </p:sp>
      <p:sp>
        <p:nvSpPr>
          <p:cNvPr id="2258" name="Google Shape;2258;p119"/>
          <p:cNvSpPr txBox="1">
            <a:spLocks noGrp="1"/>
          </p:cNvSpPr>
          <p:nvPr>
            <p:ph type="title"/>
          </p:nvPr>
        </p:nvSpPr>
        <p:spPr>
          <a:xfrm>
            <a:off x="1080850" y="0"/>
            <a:ext cx="6962100" cy="1068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Security vs. Business: </a:t>
            </a:r>
            <a:endParaRPr>
              <a:solidFill>
                <a:srgbClr val="FFFFFF"/>
              </a:solidFill>
            </a:endParaRPr>
          </a:p>
          <a:p>
            <a:pPr marL="0" lvl="0" indent="0" algn="l" rtl="0">
              <a:spcBef>
                <a:spcPts val="0"/>
              </a:spcBef>
              <a:spcAft>
                <a:spcPts val="0"/>
              </a:spcAft>
              <a:buNone/>
            </a:pPr>
            <a:r>
              <a:rPr lang="en">
                <a:solidFill>
                  <a:srgbClr val="FFFFFF"/>
                </a:solidFill>
              </a:rPr>
              <a:t>Is the Feature Worth the Risk?</a:t>
            </a:r>
            <a:endParaRPr>
              <a:solidFill>
                <a:srgbClr val="FFFFFF"/>
              </a:solidFill>
            </a:endParaRPr>
          </a:p>
        </p:txBody>
      </p:sp>
      <p:cxnSp>
        <p:nvCxnSpPr>
          <p:cNvPr id="2259" name="Google Shape;2259;p119"/>
          <p:cNvCxnSpPr/>
          <p:nvPr/>
        </p:nvCxnSpPr>
        <p:spPr>
          <a:xfrm>
            <a:off x="457850" y="990975"/>
            <a:ext cx="4940100" cy="0"/>
          </a:xfrm>
          <a:prstGeom prst="straightConnector1">
            <a:avLst/>
          </a:prstGeom>
          <a:noFill/>
          <a:ln w="9525" cap="flat" cmpd="sng">
            <a:solidFill>
              <a:srgbClr val="EFEFEF"/>
            </a:solidFill>
            <a:prstDash val="solid"/>
            <a:round/>
            <a:headEnd type="none" w="med" len="med"/>
            <a:tailEnd type="none" w="med" len="med"/>
          </a:ln>
        </p:spPr>
      </p:cxnSp>
      <p:sp>
        <p:nvSpPr>
          <p:cNvPr id="2260" name="Google Shape;2260;p119"/>
          <p:cNvSpPr/>
          <p:nvPr/>
        </p:nvSpPr>
        <p:spPr>
          <a:xfrm>
            <a:off x="1373250" y="2016700"/>
            <a:ext cx="6397500" cy="1923600"/>
          </a:xfrm>
          <a:prstGeom prst="rect">
            <a:avLst/>
          </a:prstGeom>
          <a:solidFill>
            <a:srgbClr val="F7EF6A">
              <a:alpha val="86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19"/>
          <p:cNvSpPr txBox="1">
            <a:spLocks noGrp="1"/>
          </p:cNvSpPr>
          <p:nvPr>
            <p:ph type="body" idx="3"/>
          </p:nvPr>
        </p:nvSpPr>
        <p:spPr>
          <a:xfrm>
            <a:off x="1585000" y="2211175"/>
            <a:ext cx="6042000" cy="149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The organization performs a </a:t>
            </a:r>
            <a:r>
              <a:rPr lang="en" sz="1600" b="1">
                <a:solidFill>
                  <a:srgbClr val="980000"/>
                </a:solidFill>
              </a:rPr>
              <a:t>risk assessment</a:t>
            </a:r>
            <a:r>
              <a:rPr lang="en" sz="1600">
                <a:solidFill>
                  <a:srgbClr val="980000"/>
                </a:solidFill>
              </a:rPr>
              <a:t> </a:t>
            </a:r>
            <a:r>
              <a:rPr lang="en" sz="1600"/>
              <a:t>and concludes that the feature could lead to a 25% increase in quarterly profits. The feature would also risk exposing an isolated data server containing customer names, usernames, and email addresses, but no other PII (personally identifiable information).</a:t>
            </a:r>
            <a:endParaRPr sz="1600"/>
          </a:p>
          <a:p>
            <a:pPr marL="0" lvl="0" indent="0" algn="l" rtl="0">
              <a:spcBef>
                <a:spcPts val="0"/>
              </a:spcBef>
              <a:spcAft>
                <a:spcPts val="800"/>
              </a:spcAft>
              <a:buNone/>
            </a:pP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pic>
        <p:nvPicPr>
          <p:cNvPr id="2266" name="Google Shape;2266;p120"/>
          <p:cNvPicPr preferRelativeResize="0"/>
          <p:nvPr/>
        </p:nvPicPr>
        <p:blipFill rotWithShape="1">
          <a:blip r:embed="rId3">
            <a:alphaModFix/>
          </a:blip>
          <a:srcRect l="799" r="2851" b="3651"/>
          <a:stretch/>
        </p:blipFill>
        <p:spPr>
          <a:xfrm>
            <a:off x="0" y="0"/>
            <a:ext cx="9144000" cy="5143495"/>
          </a:xfrm>
          <a:prstGeom prst="rect">
            <a:avLst/>
          </a:prstGeom>
          <a:noFill/>
          <a:ln>
            <a:noFill/>
          </a:ln>
        </p:spPr>
      </p:pic>
      <p:sp>
        <p:nvSpPr>
          <p:cNvPr id="2267" name="Google Shape;2267;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17</a:t>
            </a:fld>
            <a:endParaRPr>
              <a:solidFill>
                <a:srgbClr val="FFFFFF"/>
              </a:solidFill>
            </a:endParaRPr>
          </a:p>
        </p:txBody>
      </p:sp>
      <p:grpSp>
        <p:nvGrpSpPr>
          <p:cNvPr id="2268" name="Google Shape;2268;p120"/>
          <p:cNvGrpSpPr/>
          <p:nvPr/>
        </p:nvGrpSpPr>
        <p:grpSpPr>
          <a:xfrm>
            <a:off x="403039" y="45262"/>
            <a:ext cx="1062892" cy="1003279"/>
            <a:chOff x="0" y="0"/>
            <a:chExt cx="1454025" cy="1372475"/>
          </a:xfrm>
        </p:grpSpPr>
        <p:pic>
          <p:nvPicPr>
            <p:cNvPr id="2269" name="Google Shape;2269;p120"/>
            <p:cNvPicPr preferRelativeResize="0"/>
            <p:nvPr/>
          </p:nvPicPr>
          <p:blipFill>
            <a:blip r:embed="rId4">
              <a:alphaModFix/>
            </a:blip>
            <a:stretch>
              <a:fillRect/>
            </a:stretch>
          </p:blipFill>
          <p:spPr>
            <a:xfrm>
              <a:off x="0" y="0"/>
              <a:ext cx="1454025" cy="1372475"/>
            </a:xfrm>
            <a:prstGeom prst="rect">
              <a:avLst/>
            </a:prstGeom>
            <a:noFill/>
            <a:ln>
              <a:noFill/>
            </a:ln>
          </p:spPr>
        </p:pic>
        <p:sp>
          <p:nvSpPr>
            <p:cNvPr id="2270" name="Google Shape;2270;p120"/>
            <p:cNvSpPr txBox="1"/>
            <p:nvPr/>
          </p:nvSpPr>
          <p:spPr>
            <a:xfrm>
              <a:off x="46903" y="349778"/>
              <a:ext cx="1360200" cy="88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800"/>
                </a:spcAft>
                <a:buNone/>
              </a:pPr>
              <a:r>
                <a:rPr lang="en" sz="1600" b="1">
                  <a:solidFill>
                    <a:srgbClr val="0B5394"/>
                  </a:solidFill>
                  <a:latin typeface="Inconsolata"/>
                  <a:ea typeface="Inconsolata"/>
                  <a:cs typeface="Inconsolata"/>
                  <a:sym typeface="Inconsolata"/>
                </a:rPr>
                <a:t>CASE</a:t>
              </a:r>
              <a:br>
                <a:rPr lang="en" sz="1600" b="1">
                  <a:solidFill>
                    <a:srgbClr val="0B5394"/>
                  </a:solidFill>
                  <a:latin typeface="Inconsolata"/>
                  <a:ea typeface="Inconsolata"/>
                  <a:cs typeface="Inconsolata"/>
                  <a:sym typeface="Inconsolata"/>
                </a:rPr>
              </a:br>
              <a:r>
                <a:rPr lang="en" sz="1600" b="1">
                  <a:solidFill>
                    <a:srgbClr val="0B5394"/>
                  </a:solidFill>
                  <a:latin typeface="Inconsolata"/>
                  <a:ea typeface="Inconsolata"/>
                  <a:cs typeface="Inconsolata"/>
                  <a:sym typeface="Inconsolata"/>
                </a:rPr>
                <a:t>STUDY</a:t>
              </a:r>
              <a:endParaRPr sz="1600">
                <a:solidFill>
                  <a:srgbClr val="0B5394"/>
                </a:solidFill>
                <a:latin typeface="Inconsolata"/>
                <a:ea typeface="Inconsolata"/>
                <a:cs typeface="Inconsolata"/>
                <a:sym typeface="Inconsolata"/>
              </a:endParaRPr>
            </a:p>
          </p:txBody>
        </p:sp>
      </p:grpSp>
      <p:sp>
        <p:nvSpPr>
          <p:cNvPr id="2271" name="Google Shape;2271;p120"/>
          <p:cNvSpPr txBox="1">
            <a:spLocks noGrp="1"/>
          </p:cNvSpPr>
          <p:nvPr>
            <p:ph type="subTitle" idx="1"/>
          </p:nvPr>
        </p:nvSpPr>
        <p:spPr>
          <a:xfrm>
            <a:off x="0" y="980775"/>
            <a:ext cx="5181900" cy="705600"/>
          </a:xfrm>
          <a:prstGeom prst="rect">
            <a:avLst/>
          </a:prstGeom>
        </p:spPr>
        <p:txBody>
          <a:bodyPr spcFirstLastPara="1" wrap="square" lIns="457200" tIns="91425" rIns="457200" bIns="0" anchor="t" anchorCtr="0">
            <a:noAutofit/>
          </a:bodyPr>
          <a:lstStyle/>
          <a:p>
            <a:pPr marL="0" lvl="0" indent="0" algn="l" rtl="0">
              <a:lnSpc>
                <a:spcPct val="100000"/>
              </a:lnSpc>
              <a:spcBef>
                <a:spcPts val="300"/>
              </a:spcBef>
              <a:spcAft>
                <a:spcPts val="0"/>
              </a:spcAft>
              <a:buNone/>
            </a:pPr>
            <a:r>
              <a:rPr lang="en" b="1">
                <a:solidFill>
                  <a:srgbClr val="FFFFFF"/>
                </a:solidFill>
              </a:rPr>
              <a:t>In this case, the </a:t>
            </a:r>
            <a:r>
              <a:rPr lang="en" b="1" i="1">
                <a:solidFill>
                  <a:srgbClr val="FFFFFF"/>
                </a:solidFill>
              </a:rPr>
              <a:t>business objective</a:t>
            </a:r>
            <a:r>
              <a:rPr lang="en" b="1">
                <a:solidFill>
                  <a:srgbClr val="FFFFFF"/>
                </a:solidFill>
              </a:rPr>
              <a:t> of achieving profit targets overrides the </a:t>
            </a:r>
            <a:r>
              <a:rPr lang="en" b="1" i="1">
                <a:solidFill>
                  <a:srgbClr val="FFFFFF"/>
                </a:solidFill>
              </a:rPr>
              <a:t>risk</a:t>
            </a:r>
            <a:r>
              <a:rPr lang="en" b="1">
                <a:solidFill>
                  <a:srgbClr val="FFFFFF"/>
                </a:solidFill>
              </a:rPr>
              <a:t> of the strategy.</a:t>
            </a:r>
            <a:endParaRPr b="1">
              <a:solidFill>
                <a:srgbClr val="FFFFFF"/>
              </a:solidFill>
            </a:endParaRPr>
          </a:p>
        </p:txBody>
      </p:sp>
      <p:sp>
        <p:nvSpPr>
          <p:cNvPr id="2272" name="Google Shape;2272;p120"/>
          <p:cNvSpPr txBox="1">
            <a:spLocks noGrp="1"/>
          </p:cNvSpPr>
          <p:nvPr>
            <p:ph type="title"/>
          </p:nvPr>
        </p:nvSpPr>
        <p:spPr>
          <a:xfrm>
            <a:off x="1080850" y="0"/>
            <a:ext cx="5444100" cy="10683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lt1"/>
                </a:solidFill>
              </a:rPr>
              <a:t>Security vs. Business: </a:t>
            </a:r>
            <a:endParaRPr>
              <a:solidFill>
                <a:schemeClr val="lt1"/>
              </a:solidFill>
            </a:endParaRPr>
          </a:p>
          <a:p>
            <a:pPr marL="0" lvl="0" indent="0" algn="l" rtl="0">
              <a:spcBef>
                <a:spcPts val="0"/>
              </a:spcBef>
              <a:spcAft>
                <a:spcPts val="0"/>
              </a:spcAft>
              <a:buNone/>
            </a:pPr>
            <a:r>
              <a:rPr lang="en">
                <a:solidFill>
                  <a:schemeClr val="lt1"/>
                </a:solidFill>
              </a:rPr>
              <a:t>Is the Feature Worth the Risk?</a:t>
            </a:r>
            <a:endParaRPr/>
          </a:p>
        </p:txBody>
      </p:sp>
      <p:cxnSp>
        <p:nvCxnSpPr>
          <p:cNvPr id="2273" name="Google Shape;2273;p120"/>
          <p:cNvCxnSpPr/>
          <p:nvPr/>
        </p:nvCxnSpPr>
        <p:spPr>
          <a:xfrm>
            <a:off x="457850" y="990975"/>
            <a:ext cx="5210100" cy="0"/>
          </a:xfrm>
          <a:prstGeom prst="straightConnector1">
            <a:avLst/>
          </a:prstGeom>
          <a:noFill/>
          <a:ln w="9525" cap="flat" cmpd="sng">
            <a:solidFill>
              <a:srgbClr val="FFFFFF"/>
            </a:solidFill>
            <a:prstDash val="solid"/>
            <a:round/>
            <a:headEnd type="none" w="med" len="med"/>
            <a:tailEnd type="none" w="med" len="med"/>
          </a:ln>
        </p:spPr>
      </p:cxnSp>
      <p:sp>
        <p:nvSpPr>
          <p:cNvPr id="2274" name="Google Shape;2274;p120"/>
          <p:cNvSpPr/>
          <p:nvPr/>
        </p:nvSpPr>
        <p:spPr>
          <a:xfrm>
            <a:off x="1373250" y="2016700"/>
            <a:ext cx="6397500" cy="1923600"/>
          </a:xfrm>
          <a:prstGeom prst="rect">
            <a:avLst/>
          </a:prstGeom>
          <a:solidFill>
            <a:srgbClr val="F7EF6A">
              <a:alpha val="86030"/>
            </a:srgbClr>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900" b="1">
                <a:solidFill>
                  <a:srgbClr val="990000"/>
                </a:solidFill>
                <a:latin typeface="Roboto"/>
                <a:ea typeface="Roboto"/>
                <a:cs typeface="Roboto"/>
                <a:sym typeface="Roboto"/>
              </a:rPr>
              <a:t>Business Wins</a:t>
            </a:r>
            <a:endParaRPr sz="1900" b="1">
              <a:solidFill>
                <a:srgbClr val="990000"/>
              </a:solidFill>
              <a:latin typeface="Roboto"/>
              <a:ea typeface="Roboto"/>
              <a:cs typeface="Roboto"/>
              <a:sym typeface="Roboto"/>
            </a:endParaRPr>
          </a:p>
          <a:p>
            <a:pPr marL="0" lvl="0" indent="0" algn="ctr" rtl="0">
              <a:lnSpc>
                <a:spcPct val="115000"/>
              </a:lnSpc>
              <a:spcBef>
                <a:spcPts val="0"/>
              </a:spcBef>
              <a:spcAft>
                <a:spcPts val="0"/>
              </a:spcAft>
              <a:buNone/>
            </a:pPr>
            <a:r>
              <a:rPr lang="en" sz="1800">
                <a:solidFill>
                  <a:schemeClr val="dk1"/>
                </a:solidFill>
                <a:latin typeface="Roboto"/>
                <a:ea typeface="Roboto"/>
                <a:cs typeface="Roboto"/>
                <a:sym typeface="Roboto"/>
              </a:rPr>
              <a:t>The Security team objects to the feature due to its insecurity. But the business decides that the cost of the potential breach—of an isolated server with no sensitive PII—would be less than the potential profit of the feature.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8"/>
        <p:cNvGrpSpPr/>
        <p:nvPr/>
      </p:nvGrpSpPr>
      <p:grpSpPr>
        <a:xfrm>
          <a:off x="0" y="0"/>
          <a:ext cx="0" cy="0"/>
          <a:chOff x="0" y="0"/>
          <a:chExt cx="0" cy="0"/>
        </a:xfrm>
      </p:grpSpPr>
      <p:pic>
        <p:nvPicPr>
          <p:cNvPr id="2279" name="Google Shape;2279;p121"/>
          <p:cNvPicPr preferRelativeResize="0"/>
          <p:nvPr/>
        </p:nvPicPr>
        <p:blipFill>
          <a:blip r:embed="rId3">
            <a:alphaModFix/>
          </a:blip>
          <a:stretch>
            <a:fillRect/>
          </a:stretch>
        </p:blipFill>
        <p:spPr>
          <a:xfrm>
            <a:off x="0" y="0"/>
            <a:ext cx="9144000" cy="5143503"/>
          </a:xfrm>
          <a:prstGeom prst="rect">
            <a:avLst/>
          </a:prstGeom>
          <a:noFill/>
          <a:ln>
            <a:noFill/>
          </a:ln>
        </p:spPr>
      </p:pic>
      <p:sp>
        <p:nvSpPr>
          <p:cNvPr id="2280" name="Google Shape;2280;p121"/>
          <p:cNvSpPr/>
          <p:nvPr/>
        </p:nvSpPr>
        <p:spPr>
          <a:xfrm>
            <a:off x="373050" y="447875"/>
            <a:ext cx="4253700" cy="4253700"/>
          </a:xfrm>
          <a:prstGeom prst="ellipse">
            <a:avLst/>
          </a:prstGeom>
          <a:solidFill>
            <a:srgbClr val="9FECEB">
              <a:alpha val="91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18</a:t>
            </a:fld>
            <a:endParaRPr>
              <a:solidFill>
                <a:srgbClr val="FFFFFF"/>
              </a:solidFill>
            </a:endParaRPr>
          </a:p>
        </p:txBody>
      </p:sp>
      <p:sp>
        <p:nvSpPr>
          <p:cNvPr id="2282" name="Google Shape;2282;p121"/>
          <p:cNvSpPr txBox="1">
            <a:spLocks noGrp="1"/>
          </p:cNvSpPr>
          <p:nvPr>
            <p:ph type="title"/>
          </p:nvPr>
        </p:nvSpPr>
        <p:spPr>
          <a:xfrm>
            <a:off x="138825" y="1096325"/>
            <a:ext cx="4572600" cy="2836200"/>
          </a:xfrm>
          <a:prstGeom prst="rect">
            <a:avLst/>
          </a:prstGeom>
        </p:spPr>
        <p:txBody>
          <a:bodyPr spcFirstLastPara="1" wrap="square" lIns="457200" tIns="182875" rIns="274300"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900">
                <a:latin typeface="Roboto"/>
                <a:ea typeface="Roboto"/>
                <a:cs typeface="Roboto"/>
                <a:sym typeface="Roboto"/>
              </a:rPr>
              <a:t>After making a decision, </a:t>
            </a:r>
            <a:br>
              <a:rPr lang="en" sz="1900">
                <a:latin typeface="Roboto"/>
                <a:ea typeface="Roboto"/>
                <a:cs typeface="Roboto"/>
                <a:sym typeface="Roboto"/>
              </a:rPr>
            </a:br>
            <a:r>
              <a:rPr lang="en" sz="1900">
                <a:latin typeface="Roboto"/>
                <a:ea typeface="Roboto"/>
                <a:cs typeface="Roboto"/>
                <a:sym typeface="Roboto"/>
              </a:rPr>
              <a:t>the business updates its </a:t>
            </a:r>
            <a:br>
              <a:rPr lang="en" sz="1900">
                <a:latin typeface="Roboto"/>
                <a:ea typeface="Roboto"/>
                <a:cs typeface="Roboto"/>
                <a:sym typeface="Roboto"/>
              </a:rPr>
            </a:br>
            <a:r>
              <a:rPr lang="en" sz="1900">
                <a:latin typeface="Roboto"/>
                <a:ea typeface="Roboto"/>
                <a:cs typeface="Roboto"/>
                <a:sym typeface="Roboto"/>
              </a:rPr>
              <a:t>security practices to account </a:t>
            </a:r>
            <a:br>
              <a:rPr lang="en" sz="1900">
                <a:latin typeface="Roboto"/>
                <a:ea typeface="Roboto"/>
                <a:cs typeface="Roboto"/>
                <a:sym typeface="Roboto"/>
              </a:rPr>
            </a:br>
            <a:r>
              <a:rPr lang="en" sz="1900">
                <a:latin typeface="Roboto"/>
                <a:ea typeface="Roboto"/>
                <a:cs typeface="Roboto"/>
                <a:sym typeface="Roboto"/>
              </a:rPr>
              <a:t>for the risk they’ve undertaken, </a:t>
            </a:r>
            <a:br>
              <a:rPr lang="en" sz="1900">
                <a:latin typeface="Roboto"/>
                <a:ea typeface="Roboto"/>
                <a:cs typeface="Roboto"/>
                <a:sym typeface="Roboto"/>
              </a:rPr>
            </a:br>
            <a:r>
              <a:rPr lang="en" sz="1900">
                <a:latin typeface="Roboto"/>
                <a:ea typeface="Roboto"/>
                <a:cs typeface="Roboto"/>
                <a:sym typeface="Roboto"/>
              </a:rPr>
              <a:t>and regularly confirms everyone </a:t>
            </a:r>
            <a:br>
              <a:rPr lang="en" sz="1900">
                <a:latin typeface="Roboto"/>
                <a:ea typeface="Roboto"/>
                <a:cs typeface="Roboto"/>
                <a:sym typeface="Roboto"/>
              </a:rPr>
            </a:br>
            <a:r>
              <a:rPr lang="en" sz="1900">
                <a:latin typeface="Roboto"/>
                <a:ea typeface="Roboto"/>
                <a:cs typeface="Roboto"/>
                <a:sym typeface="Roboto"/>
              </a:rPr>
              <a:t>is following the rules.</a:t>
            </a:r>
            <a:endParaRPr sz="1900">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900">
                <a:latin typeface="Roboto"/>
                <a:ea typeface="Roboto"/>
                <a:cs typeface="Roboto"/>
                <a:sym typeface="Roboto"/>
              </a:rPr>
              <a:t> </a:t>
            </a:r>
            <a:endParaRPr sz="1900">
              <a:latin typeface="Roboto"/>
              <a:ea typeface="Roboto"/>
              <a:cs typeface="Roboto"/>
              <a:sym typeface="Roboto"/>
            </a:endParaRPr>
          </a:p>
          <a:p>
            <a:pPr marL="0" lvl="0" indent="0" algn="ctr" rtl="0">
              <a:lnSpc>
                <a:spcPct val="115000"/>
              </a:lnSpc>
              <a:spcBef>
                <a:spcPts val="0"/>
              </a:spcBef>
              <a:spcAft>
                <a:spcPts val="0"/>
              </a:spcAft>
              <a:buClr>
                <a:schemeClr val="dk1"/>
              </a:buClr>
              <a:buSzPts val="1100"/>
              <a:buFont typeface="Arial"/>
              <a:buNone/>
            </a:pPr>
            <a:r>
              <a:rPr lang="en" sz="1900">
                <a:latin typeface="Roboto"/>
                <a:ea typeface="Roboto"/>
                <a:cs typeface="Roboto"/>
                <a:sym typeface="Roboto"/>
              </a:rPr>
              <a:t>This is </a:t>
            </a:r>
            <a:r>
              <a:rPr lang="en" sz="1900" b="1">
                <a:latin typeface="Roboto"/>
                <a:ea typeface="Roboto"/>
                <a:cs typeface="Roboto"/>
                <a:sym typeface="Roboto"/>
              </a:rPr>
              <a:t>governance</a:t>
            </a:r>
            <a:r>
              <a:rPr lang="en" sz="1900">
                <a:latin typeface="Roboto"/>
                <a:ea typeface="Roboto"/>
                <a:cs typeface="Roboto"/>
                <a:sym typeface="Roboto"/>
              </a:rPr>
              <a:t> </a:t>
            </a:r>
            <a:br>
              <a:rPr lang="en" sz="1900">
                <a:latin typeface="Roboto"/>
                <a:ea typeface="Roboto"/>
                <a:cs typeface="Roboto"/>
                <a:sym typeface="Roboto"/>
              </a:rPr>
            </a:br>
            <a:r>
              <a:rPr lang="en" sz="1900">
                <a:latin typeface="Roboto"/>
                <a:ea typeface="Roboto"/>
                <a:cs typeface="Roboto"/>
                <a:sym typeface="Roboto"/>
              </a:rPr>
              <a:t>and </a:t>
            </a:r>
            <a:r>
              <a:rPr lang="en" sz="1900" b="1">
                <a:latin typeface="Roboto"/>
                <a:ea typeface="Roboto"/>
                <a:cs typeface="Roboto"/>
                <a:sym typeface="Roboto"/>
              </a:rPr>
              <a:t>compliance</a:t>
            </a:r>
            <a:r>
              <a:rPr lang="en" sz="1900">
                <a:latin typeface="Roboto"/>
                <a:ea typeface="Roboto"/>
                <a:cs typeface="Roboto"/>
                <a:sym typeface="Roboto"/>
              </a:rPr>
              <a:t>.</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6"/>
        <p:cNvGrpSpPr/>
        <p:nvPr/>
      </p:nvGrpSpPr>
      <p:grpSpPr>
        <a:xfrm>
          <a:off x="0" y="0"/>
          <a:ext cx="0" cy="0"/>
          <a:chOff x="0" y="0"/>
          <a:chExt cx="0" cy="0"/>
        </a:xfrm>
      </p:grpSpPr>
      <p:sp>
        <p:nvSpPr>
          <p:cNvPr id="2287" name="Google Shape;2287;p12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288" name="Google Shape;2288;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19</a:t>
            </a:fld>
            <a:endParaRPr/>
          </a:p>
        </p:txBody>
      </p:sp>
      <p:sp>
        <p:nvSpPr>
          <p:cNvPr id="2289" name="Google Shape;2289;p122"/>
          <p:cNvSpPr txBox="1">
            <a:spLocks noGrp="1"/>
          </p:cNvSpPr>
          <p:nvPr>
            <p:ph type="title" idx="2"/>
          </p:nvPr>
        </p:nvSpPr>
        <p:spPr>
          <a:xfrm>
            <a:off x="274350" y="1053300"/>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Weighing Security and </a:t>
            </a:r>
            <a:br>
              <a:rPr lang="en">
                <a:latin typeface="Roboto Light"/>
                <a:ea typeface="Roboto Light"/>
                <a:cs typeface="Roboto Light"/>
                <a:sym typeface="Roboto Light"/>
              </a:rPr>
            </a:br>
            <a:r>
              <a:rPr lang="en">
                <a:latin typeface="Roboto Light"/>
                <a:ea typeface="Roboto Light"/>
                <a:cs typeface="Roboto Light"/>
                <a:sym typeface="Roboto Light"/>
              </a:rPr>
              <a:t>Business Objectives</a:t>
            </a:r>
            <a:endParaRPr/>
          </a:p>
          <a:p>
            <a:pPr marL="0" lvl="0" indent="0" algn="l" rtl="0">
              <a:lnSpc>
                <a:spcPct val="115000"/>
              </a:lnSpc>
              <a:spcBef>
                <a:spcPts val="800"/>
              </a:spcBef>
              <a:spcAft>
                <a:spcPts val="800"/>
              </a:spcAft>
              <a:buNone/>
            </a:pPr>
            <a:r>
              <a:rPr lang="en" sz="1800">
                <a:latin typeface="Roboto Light"/>
                <a:ea typeface="Roboto Light"/>
                <a:cs typeface="Roboto Light"/>
                <a:sym typeface="Roboto Light"/>
              </a:rPr>
              <a:t>In this activity, you’ll </a:t>
            </a:r>
            <a:r>
              <a:rPr lang="en" sz="1800">
                <a:solidFill>
                  <a:srgbClr val="24292E"/>
                </a:solidFill>
                <a:latin typeface="Roboto Light"/>
                <a:ea typeface="Roboto Light"/>
                <a:cs typeface="Roboto Light"/>
                <a:sym typeface="Roboto Light"/>
              </a:rPr>
              <a:t>play the role of a security consultant hired to help a business determine </a:t>
            </a:r>
            <a:br>
              <a:rPr lang="en" sz="1800">
                <a:solidFill>
                  <a:srgbClr val="24292E"/>
                </a:solidFill>
                <a:latin typeface="Roboto Light"/>
                <a:ea typeface="Roboto Light"/>
                <a:cs typeface="Roboto Light"/>
                <a:sym typeface="Roboto Light"/>
              </a:rPr>
            </a:br>
            <a:r>
              <a:rPr lang="en" sz="1800">
                <a:solidFill>
                  <a:srgbClr val="24292E"/>
                </a:solidFill>
                <a:latin typeface="Roboto Light"/>
                <a:ea typeface="Roboto Light"/>
                <a:cs typeface="Roboto Light"/>
                <a:sym typeface="Roboto Light"/>
              </a:rPr>
              <a:t>how risky its plans are.</a:t>
            </a:r>
            <a:endParaRPr sz="1800">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10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Class Objectives</a:t>
            </a:r>
            <a:endParaRPr/>
          </a:p>
        </p:txBody>
      </p:sp>
      <p:sp>
        <p:nvSpPr>
          <p:cNvPr id="2039" name="Google Shape;2039;p10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By the end of today’s class, you will be able to:</a:t>
            </a:r>
            <a:endParaRPr/>
          </a:p>
        </p:txBody>
      </p:sp>
      <p:sp>
        <p:nvSpPr>
          <p:cNvPr id="2040" name="Google Shape;2040;p10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a:t>
            </a:fld>
            <a:endParaRPr/>
          </a:p>
        </p:txBody>
      </p:sp>
      <p:sp>
        <p:nvSpPr>
          <p:cNvPr id="2041" name="Google Shape;2041;p10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05"/>
          <p:cNvSpPr txBox="1">
            <a:spLocks noGrp="1"/>
          </p:cNvSpPr>
          <p:nvPr>
            <p:ph type="subTitle" idx="1"/>
          </p:nvPr>
        </p:nvSpPr>
        <p:spPr>
          <a:xfrm>
            <a:off x="12225" y="1471200"/>
            <a:ext cx="9144000" cy="533700"/>
          </a:xfrm>
          <a:prstGeom prst="rect">
            <a:avLst/>
          </a:prstGeom>
          <a:noFill/>
          <a:ln>
            <a:noFill/>
          </a:ln>
        </p:spPr>
        <p:txBody>
          <a:bodyPr spcFirstLastPara="1" wrap="square" lIns="1554475" tIns="0" rIns="457200" bIns="0" anchor="ctr" anchorCtr="0">
            <a:noAutofit/>
          </a:bodyPr>
          <a:lstStyle/>
          <a:p>
            <a:pPr marL="0" lvl="0" indent="0" algn="l" rtl="0">
              <a:lnSpc>
                <a:spcPct val="150000"/>
              </a:lnSpc>
              <a:spcBef>
                <a:spcPts val="0"/>
              </a:spcBef>
              <a:spcAft>
                <a:spcPts val="0"/>
              </a:spcAft>
              <a:buNone/>
            </a:pPr>
            <a:r>
              <a:rPr lang="en" sz="1600">
                <a:solidFill>
                  <a:schemeClr val="dk1"/>
                </a:solidFill>
                <a:latin typeface="Roboto"/>
                <a:ea typeface="Roboto"/>
                <a:cs typeface="Roboto"/>
                <a:sym typeface="Roboto"/>
              </a:rPr>
              <a:t>Identify at least three concrete benefits of a healthy security culture.</a:t>
            </a:r>
            <a:endParaRPr sz="1600">
              <a:latin typeface="Roboto"/>
              <a:ea typeface="Roboto"/>
              <a:cs typeface="Roboto"/>
              <a:sym typeface="Roboto"/>
            </a:endParaRPr>
          </a:p>
        </p:txBody>
      </p:sp>
      <p:sp>
        <p:nvSpPr>
          <p:cNvPr id="2043" name="Google Shape;2043;p10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0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0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05"/>
          <p:cNvSpPr txBox="1">
            <a:spLocks noGrp="1"/>
          </p:cNvSpPr>
          <p:nvPr>
            <p:ph type="subTitle" idx="2"/>
          </p:nvPr>
        </p:nvSpPr>
        <p:spPr>
          <a:xfrm>
            <a:off x="-12225" y="2306750"/>
            <a:ext cx="9168600" cy="533700"/>
          </a:xfrm>
          <a:prstGeom prst="rect">
            <a:avLst/>
          </a:prstGeom>
          <a:noFill/>
          <a:ln>
            <a:noFill/>
          </a:ln>
        </p:spPr>
        <p:txBody>
          <a:bodyPr spcFirstLastPara="1" wrap="square" lIns="1554475" tIns="0" rIns="457200" bIns="0" anchor="ctr" anchorCtr="0">
            <a:noAutofit/>
          </a:bodyPr>
          <a:lstStyle/>
          <a:p>
            <a:pPr marL="0" lvl="0" indent="0" algn="l" rtl="0">
              <a:lnSpc>
                <a:spcPct val="150000"/>
              </a:lnSpc>
              <a:spcBef>
                <a:spcPts val="0"/>
              </a:spcBef>
              <a:spcAft>
                <a:spcPts val="0"/>
              </a:spcAft>
              <a:buNone/>
            </a:pPr>
            <a:r>
              <a:rPr lang="en" sz="1600">
                <a:solidFill>
                  <a:schemeClr val="dk1"/>
                </a:solidFill>
                <a:latin typeface="Roboto"/>
                <a:ea typeface="Roboto"/>
                <a:cs typeface="Roboto"/>
                <a:sym typeface="Roboto"/>
              </a:rPr>
              <a:t>Articulate the responsibilities of common C-Suite officers, including the CISO.</a:t>
            </a:r>
            <a:endParaRPr sz="1600">
              <a:latin typeface="Roboto"/>
              <a:ea typeface="Roboto"/>
              <a:cs typeface="Roboto"/>
              <a:sym typeface="Roboto"/>
            </a:endParaRPr>
          </a:p>
        </p:txBody>
      </p:sp>
      <p:sp>
        <p:nvSpPr>
          <p:cNvPr id="2047" name="Google Shape;2047;p105"/>
          <p:cNvSpPr txBox="1">
            <a:spLocks noGrp="1"/>
          </p:cNvSpPr>
          <p:nvPr>
            <p:ph type="subTitle" idx="3"/>
          </p:nvPr>
        </p:nvSpPr>
        <p:spPr>
          <a:xfrm>
            <a:off x="0" y="3149475"/>
            <a:ext cx="9168600" cy="533700"/>
          </a:xfrm>
          <a:prstGeom prst="rect">
            <a:avLst/>
          </a:prstGeom>
          <a:noFill/>
          <a:ln>
            <a:noFill/>
          </a:ln>
        </p:spPr>
        <p:txBody>
          <a:bodyPr spcFirstLastPara="1" wrap="square" lIns="1554475" tIns="0" rIns="457200" bIns="0" anchor="ctr" anchorCtr="0">
            <a:noAutofit/>
          </a:bodyPr>
          <a:lstStyle/>
          <a:p>
            <a:pPr marL="0" lvl="0" indent="0" algn="l" rtl="0">
              <a:lnSpc>
                <a:spcPct val="150000"/>
              </a:lnSpc>
              <a:spcBef>
                <a:spcPts val="0"/>
              </a:spcBef>
              <a:spcAft>
                <a:spcPts val="0"/>
              </a:spcAft>
              <a:buNone/>
            </a:pPr>
            <a:r>
              <a:rPr lang="en" sz="1600">
                <a:solidFill>
                  <a:schemeClr val="dk1"/>
                </a:solidFill>
                <a:latin typeface="Roboto"/>
                <a:ea typeface="Roboto"/>
                <a:cs typeface="Roboto"/>
                <a:sym typeface="Roboto"/>
              </a:rPr>
              <a:t>Explain the responsibilities of a Security department.</a:t>
            </a:r>
            <a:endParaRPr sz="1600">
              <a:latin typeface="Roboto"/>
              <a:ea typeface="Roboto"/>
              <a:cs typeface="Roboto"/>
              <a:sym typeface="Roboto"/>
            </a:endParaRPr>
          </a:p>
        </p:txBody>
      </p:sp>
      <p:sp>
        <p:nvSpPr>
          <p:cNvPr id="2048" name="Google Shape;2048;p105"/>
          <p:cNvSpPr txBox="1">
            <a:spLocks noGrp="1"/>
          </p:cNvSpPr>
          <p:nvPr>
            <p:ph type="subTitle" idx="4"/>
          </p:nvPr>
        </p:nvSpPr>
        <p:spPr>
          <a:xfrm>
            <a:off x="-12300" y="3992175"/>
            <a:ext cx="9168600" cy="533700"/>
          </a:xfrm>
          <a:prstGeom prst="rect">
            <a:avLst/>
          </a:prstGeom>
          <a:noFill/>
          <a:ln>
            <a:noFill/>
          </a:ln>
        </p:spPr>
        <p:txBody>
          <a:bodyPr spcFirstLastPara="1" wrap="square" lIns="1554475" tIns="0" rIns="457200" bIns="0" anchor="ctr" anchorCtr="0">
            <a:noAutofit/>
          </a:bodyPr>
          <a:lstStyle/>
          <a:p>
            <a:pPr marL="0" lvl="0" indent="0" algn="l" rtl="0">
              <a:lnSpc>
                <a:spcPct val="150000"/>
              </a:lnSpc>
              <a:spcBef>
                <a:spcPts val="0"/>
              </a:spcBef>
              <a:spcAft>
                <a:spcPts val="0"/>
              </a:spcAft>
              <a:buNone/>
            </a:pPr>
            <a:r>
              <a:rPr lang="en" sz="1600">
                <a:solidFill>
                  <a:schemeClr val="dk1"/>
                </a:solidFill>
                <a:latin typeface="Roboto"/>
                <a:ea typeface="Roboto"/>
                <a:cs typeface="Roboto"/>
                <a:sym typeface="Roboto"/>
              </a:rPr>
              <a:t>Identify appropriate security controls for a given resource and situation.</a:t>
            </a:r>
            <a:endParaRPr sz="1600">
              <a:latin typeface="Roboto"/>
              <a:ea typeface="Roboto"/>
              <a:cs typeface="Roboto"/>
              <a:sym typeface="Roboto"/>
            </a:endParaRPr>
          </a:p>
        </p:txBody>
      </p:sp>
      <p:pic>
        <p:nvPicPr>
          <p:cNvPr id="2049" name="Google Shape;2049;p105"/>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050" name="Google Shape;2050;p105"/>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051" name="Google Shape;2051;p105"/>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pic>
        <p:nvPicPr>
          <p:cNvPr id="2052" name="Google Shape;2052;p105"/>
          <p:cNvPicPr preferRelativeResize="0"/>
          <p:nvPr/>
        </p:nvPicPr>
        <p:blipFill rotWithShape="1">
          <a:blip r:embed="rId3">
            <a:alphaModFix/>
          </a:blip>
          <a:srcRect t="1774" b="1765"/>
          <a:stretch/>
        </p:blipFill>
        <p:spPr>
          <a:xfrm>
            <a:off x="432306" y="3916573"/>
            <a:ext cx="785567" cy="606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sp>
        <p:nvSpPr>
          <p:cNvPr id="2299" name="Google Shape;2299;p124"/>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Culture Framework</a:t>
            </a:r>
            <a:endParaRPr/>
          </a:p>
        </p:txBody>
      </p:sp>
      <p:sp>
        <p:nvSpPr>
          <p:cNvPr id="2300" name="Google Shape;2300;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2301" name="Google Shape;2301;p124"/>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125"/>
          <p:cNvSpPr/>
          <p:nvPr/>
        </p:nvSpPr>
        <p:spPr>
          <a:xfrm>
            <a:off x="-12300" y="1723750"/>
            <a:ext cx="9172800" cy="3412200"/>
          </a:xfrm>
          <a:prstGeom prst="rect">
            <a:avLst/>
          </a:prstGeom>
          <a:solidFill>
            <a:srgbClr val="0CA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7" name="Google Shape;2307;p125"/>
          <p:cNvPicPr preferRelativeResize="0"/>
          <p:nvPr/>
        </p:nvPicPr>
        <p:blipFill rotWithShape="1">
          <a:blip r:embed="rId3">
            <a:alphaModFix/>
          </a:blip>
          <a:srcRect l="1409" t="1777"/>
          <a:stretch/>
        </p:blipFill>
        <p:spPr>
          <a:xfrm>
            <a:off x="-76200" y="1723750"/>
            <a:ext cx="4643700" cy="3420770"/>
          </a:xfrm>
          <a:prstGeom prst="rect">
            <a:avLst/>
          </a:prstGeom>
          <a:noFill/>
          <a:ln>
            <a:noFill/>
          </a:ln>
        </p:spPr>
      </p:pic>
      <p:sp>
        <p:nvSpPr>
          <p:cNvPr id="2308" name="Google Shape;2308;p12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Culture</a:t>
            </a:r>
            <a:endParaRPr/>
          </a:p>
        </p:txBody>
      </p:sp>
      <p:sp>
        <p:nvSpPr>
          <p:cNvPr id="2309" name="Google Shape;230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310" name="Google Shape;2310;p125"/>
          <p:cNvSpPr txBox="1">
            <a:spLocks noGrp="1"/>
          </p:cNvSpPr>
          <p:nvPr>
            <p:ph type="subTitle" idx="1"/>
          </p:nvPr>
        </p:nvSpPr>
        <p:spPr>
          <a:xfrm>
            <a:off x="0" y="675975"/>
            <a:ext cx="9144000" cy="726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Strong organizational security begins with making sure employees both </a:t>
            </a:r>
            <a:r>
              <a:rPr lang="en" i="1"/>
              <a:t>consider security important</a:t>
            </a:r>
            <a:r>
              <a:rPr lang="en"/>
              <a:t> and </a:t>
            </a:r>
            <a:r>
              <a:rPr lang="en" i="1"/>
              <a:t>understand the security implications of their decisions</a:t>
            </a:r>
            <a:r>
              <a:rPr lang="en"/>
              <a:t>.</a:t>
            </a:r>
            <a:endParaRPr/>
          </a:p>
        </p:txBody>
      </p:sp>
      <p:cxnSp>
        <p:nvCxnSpPr>
          <p:cNvPr id="2311" name="Google Shape;2311;p1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12" name="Google Shape;2312;p125"/>
          <p:cNvSpPr/>
          <p:nvPr/>
        </p:nvSpPr>
        <p:spPr>
          <a:xfrm rot="1251022">
            <a:off x="3317680" y="2356554"/>
            <a:ext cx="936423" cy="727045"/>
          </a:xfrm>
          <a:prstGeom prst="rect">
            <a:avLst/>
          </a:prstGeom>
          <a:solidFill>
            <a:srgbClr val="0CAD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25"/>
          <p:cNvSpPr txBox="1"/>
          <p:nvPr/>
        </p:nvSpPr>
        <p:spPr>
          <a:xfrm>
            <a:off x="2974450" y="1747525"/>
            <a:ext cx="5971500" cy="11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1600" b="1">
                <a:solidFill>
                  <a:srgbClr val="FFFFFF"/>
                </a:solidFill>
                <a:latin typeface="Roboto"/>
                <a:ea typeface="Roboto"/>
                <a:cs typeface="Roboto"/>
                <a:sym typeface="Roboto"/>
              </a:rPr>
              <a:t>Security culture</a:t>
            </a:r>
            <a:r>
              <a:rPr lang="en" sz="1600">
                <a:solidFill>
                  <a:schemeClr val="dk1"/>
                </a:solidFill>
                <a:latin typeface="Roboto"/>
                <a:ea typeface="Roboto"/>
                <a:cs typeface="Roboto"/>
                <a:sym typeface="Roboto"/>
              </a:rPr>
              <a:t> is the way members of an organization think about and approach security issues. A healthy security culture has employees who are invested in the organization’s security and “behave securely.”</a:t>
            </a:r>
            <a:endParaRPr sz="1600"/>
          </a:p>
        </p:txBody>
      </p:sp>
      <p:sp>
        <p:nvSpPr>
          <p:cNvPr id="2314" name="Google Shape;2314;p125"/>
          <p:cNvSpPr/>
          <p:nvPr/>
        </p:nvSpPr>
        <p:spPr>
          <a:xfrm>
            <a:off x="3906475" y="3021325"/>
            <a:ext cx="5254200" cy="2130000"/>
          </a:xfrm>
          <a:prstGeom prst="rect">
            <a:avLst/>
          </a:prstGeom>
          <a:solidFill>
            <a:srgbClr val="FFC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25"/>
          <p:cNvSpPr txBox="1"/>
          <p:nvPr/>
        </p:nvSpPr>
        <p:spPr>
          <a:xfrm>
            <a:off x="4093250" y="3087050"/>
            <a:ext cx="5063100" cy="5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health of an organization’s security culture </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is determined by:</a:t>
            </a:r>
            <a:endParaRPr>
              <a:solidFill>
                <a:schemeClr val="dk1"/>
              </a:solidFill>
              <a:latin typeface="Roboto"/>
              <a:ea typeface="Roboto"/>
              <a:cs typeface="Roboto"/>
              <a:sym typeface="Roboto"/>
            </a:endParaRPr>
          </a:p>
          <a:p>
            <a:pPr marL="320040" lvl="0" indent="-180340" algn="l" rtl="0">
              <a:spcBef>
                <a:spcPts val="400"/>
              </a:spcBef>
              <a:spcAft>
                <a:spcPts val="0"/>
              </a:spcAft>
              <a:buClr>
                <a:srgbClr val="24292E"/>
              </a:buClr>
              <a:buSzPts val="1400"/>
              <a:buFont typeface="Roboto"/>
              <a:buChar char="●"/>
            </a:pPr>
            <a:r>
              <a:rPr lang="en">
                <a:solidFill>
                  <a:srgbClr val="24292E"/>
                </a:solidFill>
                <a:latin typeface="Roboto"/>
                <a:ea typeface="Roboto"/>
                <a:cs typeface="Roboto"/>
                <a:sym typeface="Roboto"/>
              </a:rPr>
              <a:t>How important employees consider security.</a:t>
            </a:r>
            <a:endParaRPr>
              <a:solidFill>
                <a:srgbClr val="24292E"/>
              </a:solidFill>
              <a:latin typeface="Roboto"/>
              <a:ea typeface="Roboto"/>
              <a:cs typeface="Roboto"/>
              <a:sym typeface="Roboto"/>
            </a:endParaRPr>
          </a:p>
          <a:p>
            <a:pPr marL="320040" lvl="0" indent="-180340" algn="l" rtl="0">
              <a:spcBef>
                <a:spcPts val="400"/>
              </a:spcBef>
              <a:spcAft>
                <a:spcPts val="0"/>
              </a:spcAft>
              <a:buClr>
                <a:srgbClr val="24292E"/>
              </a:buClr>
              <a:buSzPts val="1400"/>
              <a:buFont typeface="Roboto"/>
              <a:buChar char="●"/>
            </a:pPr>
            <a:r>
              <a:rPr lang="en">
                <a:solidFill>
                  <a:srgbClr val="24292E"/>
                </a:solidFill>
                <a:latin typeface="Roboto"/>
                <a:ea typeface="Roboto"/>
                <a:cs typeface="Roboto"/>
                <a:sym typeface="Roboto"/>
              </a:rPr>
              <a:t>How aware employees are of common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security risks.</a:t>
            </a:r>
            <a:endParaRPr>
              <a:solidFill>
                <a:srgbClr val="24292E"/>
              </a:solidFill>
              <a:latin typeface="Roboto"/>
              <a:ea typeface="Roboto"/>
              <a:cs typeface="Roboto"/>
              <a:sym typeface="Roboto"/>
            </a:endParaRPr>
          </a:p>
          <a:p>
            <a:pPr marL="320040" lvl="0" indent="-180340" algn="l" rtl="0">
              <a:spcBef>
                <a:spcPts val="400"/>
              </a:spcBef>
              <a:spcAft>
                <a:spcPts val="0"/>
              </a:spcAft>
              <a:buClr>
                <a:srgbClr val="24292E"/>
              </a:buClr>
              <a:buSzPts val="1400"/>
              <a:buFont typeface="Roboto"/>
              <a:buChar char="●"/>
            </a:pPr>
            <a:r>
              <a:rPr lang="en">
                <a:solidFill>
                  <a:srgbClr val="24292E"/>
                </a:solidFill>
                <a:latin typeface="Roboto"/>
                <a:ea typeface="Roboto"/>
                <a:cs typeface="Roboto"/>
                <a:sym typeface="Roboto"/>
              </a:rPr>
              <a:t>Whether employees know how to avoid </a:t>
            </a:r>
            <a:br>
              <a:rPr lang="en">
                <a:solidFill>
                  <a:srgbClr val="24292E"/>
                </a:solidFill>
                <a:latin typeface="Roboto"/>
                <a:ea typeface="Roboto"/>
                <a:cs typeface="Roboto"/>
                <a:sym typeface="Roboto"/>
              </a:rPr>
            </a:br>
            <a:r>
              <a:rPr lang="en">
                <a:solidFill>
                  <a:srgbClr val="24292E"/>
                </a:solidFill>
                <a:latin typeface="Roboto"/>
                <a:ea typeface="Roboto"/>
                <a:cs typeface="Roboto"/>
                <a:sym typeface="Roboto"/>
              </a:rPr>
              <a:t>insecure behavior.</a:t>
            </a:r>
            <a:endParaRPr>
              <a:solidFill>
                <a:schemeClr val="dk1"/>
              </a:solidFill>
              <a:latin typeface="Roboto"/>
              <a:ea typeface="Roboto"/>
              <a:cs typeface="Roboto"/>
              <a:sym typeface="Roboto"/>
            </a:endParaRPr>
          </a:p>
          <a:p>
            <a:pPr marL="0" lvl="0" indent="0" algn="l" rtl="0">
              <a:spcBef>
                <a:spcPts val="400"/>
              </a:spcBef>
              <a:spcAft>
                <a:spcPts val="0"/>
              </a:spcAft>
              <a:buNone/>
            </a:pPr>
            <a:endParaRPr/>
          </a:p>
        </p:txBody>
      </p:sp>
      <p:cxnSp>
        <p:nvCxnSpPr>
          <p:cNvPr id="2316" name="Google Shape;2316;p1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17" name="Google Shape;2317;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1"/>
        <p:cNvGrpSpPr/>
        <p:nvPr/>
      </p:nvGrpSpPr>
      <p:grpSpPr>
        <a:xfrm>
          <a:off x="0" y="0"/>
          <a:ext cx="0" cy="0"/>
          <a:chOff x="0" y="0"/>
          <a:chExt cx="0" cy="0"/>
        </a:xfrm>
      </p:grpSpPr>
      <p:sp>
        <p:nvSpPr>
          <p:cNvPr id="2322" name="Google Shape;2322;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pic>
        <p:nvPicPr>
          <p:cNvPr id="2323" name="Google Shape;2323;p126"/>
          <p:cNvPicPr preferRelativeResize="0"/>
          <p:nvPr/>
        </p:nvPicPr>
        <p:blipFill>
          <a:blip r:embed="rId3">
            <a:alphaModFix/>
          </a:blip>
          <a:stretch>
            <a:fillRect/>
          </a:stretch>
        </p:blipFill>
        <p:spPr>
          <a:xfrm>
            <a:off x="0" y="0"/>
            <a:ext cx="9144000" cy="5143505"/>
          </a:xfrm>
          <a:prstGeom prst="rect">
            <a:avLst/>
          </a:prstGeom>
          <a:noFill/>
          <a:ln>
            <a:noFill/>
          </a:ln>
        </p:spPr>
      </p:pic>
      <p:sp>
        <p:nvSpPr>
          <p:cNvPr id="2324" name="Google Shape;2324;p126"/>
          <p:cNvSpPr txBox="1">
            <a:spLocks noGrp="1"/>
          </p:cNvSpPr>
          <p:nvPr>
            <p:ph type="title"/>
          </p:nvPr>
        </p:nvSpPr>
        <p:spPr>
          <a:xfrm>
            <a:off x="3558475" y="1371650"/>
            <a:ext cx="5311200" cy="2501400"/>
          </a:xfrm>
          <a:prstGeom prst="rect">
            <a:avLst/>
          </a:prstGeom>
        </p:spPr>
        <p:txBody>
          <a:bodyPr spcFirstLastPara="1" wrap="square" lIns="457200" tIns="91425" rIns="91425" bIns="91425" anchor="t" anchorCtr="0">
            <a:noAutofit/>
          </a:bodyPr>
          <a:lstStyle/>
          <a:p>
            <a:pPr marL="0" lvl="0" indent="0" algn="l" rtl="0">
              <a:lnSpc>
                <a:spcPct val="100000"/>
              </a:lnSpc>
              <a:spcBef>
                <a:spcPts val="0"/>
              </a:spcBef>
              <a:spcAft>
                <a:spcPts val="0"/>
              </a:spcAft>
              <a:buNone/>
            </a:pPr>
            <a:r>
              <a:rPr lang="en" sz="2500">
                <a:solidFill>
                  <a:srgbClr val="FFF2CC"/>
                </a:solidFill>
                <a:latin typeface="Roboto Light"/>
                <a:ea typeface="Roboto Light"/>
                <a:cs typeface="Roboto Light"/>
                <a:sym typeface="Roboto Light"/>
              </a:rPr>
              <a:t>A healthy security culture requires</a:t>
            </a:r>
            <a:r>
              <a:rPr lang="en" sz="2500">
                <a:solidFill>
                  <a:srgbClr val="FFF2CC"/>
                </a:solidFill>
              </a:rPr>
              <a:t> </a:t>
            </a:r>
            <a:r>
              <a:rPr lang="en" sz="2500">
                <a:solidFill>
                  <a:srgbClr val="FFF2CC"/>
                </a:solidFill>
                <a:latin typeface="Roboto Medium"/>
                <a:ea typeface="Roboto Medium"/>
                <a:cs typeface="Roboto Medium"/>
                <a:sym typeface="Roboto Medium"/>
              </a:rPr>
              <a:t>motivating employees </a:t>
            </a:r>
            <a:r>
              <a:rPr lang="en" sz="2500">
                <a:solidFill>
                  <a:srgbClr val="FFF2CC"/>
                </a:solidFill>
                <a:latin typeface="Roboto Light"/>
                <a:ea typeface="Roboto Light"/>
                <a:cs typeface="Roboto Light"/>
                <a:sym typeface="Roboto Light"/>
              </a:rPr>
              <a:t>to value security</a:t>
            </a:r>
            <a:r>
              <a:rPr lang="en" sz="2500">
                <a:solidFill>
                  <a:srgbClr val="FFF2CC"/>
                </a:solidFill>
              </a:rPr>
              <a:t>, </a:t>
            </a:r>
            <a:r>
              <a:rPr lang="en" sz="2500">
                <a:solidFill>
                  <a:srgbClr val="FFF2CC"/>
                </a:solidFill>
                <a:latin typeface="Roboto Light"/>
                <a:ea typeface="Roboto Light"/>
                <a:cs typeface="Roboto Light"/>
                <a:sym typeface="Roboto Light"/>
              </a:rPr>
              <a:t>and training them on how to</a:t>
            </a:r>
            <a:r>
              <a:rPr lang="en" sz="2500">
                <a:solidFill>
                  <a:srgbClr val="FFF2CC"/>
                </a:solidFill>
                <a:latin typeface="Roboto Medium"/>
                <a:ea typeface="Roboto Medium"/>
                <a:cs typeface="Roboto Medium"/>
                <a:sym typeface="Roboto Medium"/>
              </a:rPr>
              <a:t> avoid insecure behavior</a:t>
            </a:r>
            <a:r>
              <a:rPr lang="en" sz="2500">
                <a:solidFill>
                  <a:srgbClr val="FFF2CC"/>
                </a:solidFill>
              </a:rPr>
              <a:t>.</a:t>
            </a:r>
            <a:endParaRPr sz="2500">
              <a:solidFill>
                <a:srgbClr val="FFF2C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30" name="Google Shape;2330;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Culture Framework Steps</a:t>
            </a:r>
            <a:endParaRPr/>
          </a:p>
        </p:txBody>
      </p:sp>
      <p:sp>
        <p:nvSpPr>
          <p:cNvPr id="2331" name="Google Shape;2331;p127"/>
          <p:cNvSpPr txBox="1">
            <a:spLocks noGrp="1"/>
          </p:cNvSpPr>
          <p:nvPr>
            <p:ph type="subTitle" idx="1"/>
          </p:nvPr>
        </p:nvSpPr>
        <p:spPr>
          <a:xfrm>
            <a:off x="0" y="623113"/>
            <a:ext cx="9144000" cy="606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a:t>
            </a:r>
            <a:r>
              <a:rPr lang="en" b="1"/>
              <a:t>security culture framework</a:t>
            </a:r>
            <a:r>
              <a:rPr lang="en"/>
              <a:t> identifies problems in an organization’s security culture and develops plans to solve them.</a:t>
            </a:r>
            <a:endParaRPr/>
          </a:p>
        </p:txBody>
      </p:sp>
      <p:sp>
        <p:nvSpPr>
          <p:cNvPr id="2332" name="Google Shape;2332;p127"/>
          <p:cNvSpPr/>
          <p:nvPr/>
        </p:nvSpPr>
        <p:spPr>
          <a:xfrm>
            <a:off x="1362456" y="13764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3" name="Google Shape;2333;p127"/>
          <p:cNvGrpSpPr/>
          <p:nvPr/>
        </p:nvGrpSpPr>
        <p:grpSpPr>
          <a:xfrm>
            <a:off x="457200" y="1376425"/>
            <a:ext cx="776889" cy="621300"/>
            <a:chOff x="457200" y="1378813"/>
            <a:chExt cx="776889" cy="621300"/>
          </a:xfrm>
        </p:grpSpPr>
        <p:sp>
          <p:nvSpPr>
            <p:cNvPr id="2334" name="Google Shape;2334;p12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35" name="Google Shape;2335;p127"/>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127"/>
          <p:cNvGrpSpPr/>
          <p:nvPr/>
        </p:nvGrpSpPr>
        <p:grpSpPr>
          <a:xfrm>
            <a:off x="457200" y="2076325"/>
            <a:ext cx="776889" cy="621300"/>
            <a:chOff x="457200" y="1378813"/>
            <a:chExt cx="776889" cy="621300"/>
          </a:xfrm>
        </p:grpSpPr>
        <p:sp>
          <p:nvSpPr>
            <p:cNvPr id="2337" name="Google Shape;2337;p12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38" name="Google Shape;2338;p127"/>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2339;p127"/>
          <p:cNvGrpSpPr/>
          <p:nvPr/>
        </p:nvGrpSpPr>
        <p:grpSpPr>
          <a:xfrm>
            <a:off x="457200" y="2769050"/>
            <a:ext cx="776889" cy="621300"/>
            <a:chOff x="457200" y="1378813"/>
            <a:chExt cx="776889" cy="621300"/>
          </a:xfrm>
        </p:grpSpPr>
        <p:sp>
          <p:nvSpPr>
            <p:cNvPr id="2340" name="Google Shape;2340;p12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41" name="Google Shape;2341;p127"/>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127"/>
          <p:cNvGrpSpPr/>
          <p:nvPr/>
        </p:nvGrpSpPr>
        <p:grpSpPr>
          <a:xfrm>
            <a:off x="457200" y="3466550"/>
            <a:ext cx="776889" cy="621300"/>
            <a:chOff x="457200" y="1378813"/>
            <a:chExt cx="776889" cy="621300"/>
          </a:xfrm>
        </p:grpSpPr>
        <p:sp>
          <p:nvSpPr>
            <p:cNvPr id="2343" name="Google Shape;2343;p127"/>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44" name="Google Shape;2344;p127"/>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5" name="Google Shape;2345;p127"/>
          <p:cNvSpPr/>
          <p:nvPr/>
        </p:nvSpPr>
        <p:spPr>
          <a:xfrm>
            <a:off x="1352550" y="20787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27"/>
          <p:cNvSpPr/>
          <p:nvPr/>
        </p:nvSpPr>
        <p:spPr>
          <a:xfrm>
            <a:off x="1352550" y="27690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27"/>
          <p:cNvSpPr/>
          <p:nvPr/>
        </p:nvSpPr>
        <p:spPr>
          <a:xfrm>
            <a:off x="1352550" y="34617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8" name="Google Shape;2348;p127"/>
          <p:cNvGrpSpPr/>
          <p:nvPr/>
        </p:nvGrpSpPr>
        <p:grpSpPr>
          <a:xfrm>
            <a:off x="469500" y="4159275"/>
            <a:ext cx="776889" cy="621300"/>
            <a:chOff x="457200" y="1378813"/>
            <a:chExt cx="776889" cy="621300"/>
          </a:xfrm>
        </p:grpSpPr>
        <p:sp>
          <p:nvSpPr>
            <p:cNvPr id="2349" name="Google Shape;2349;p127"/>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50" name="Google Shape;2350;p127"/>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1" name="Google Shape;2351;p127"/>
          <p:cNvSpPr/>
          <p:nvPr/>
        </p:nvSpPr>
        <p:spPr>
          <a:xfrm>
            <a:off x="1364850" y="41545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27"/>
          <p:cNvSpPr txBox="1">
            <a:spLocks noGrp="1"/>
          </p:cNvSpPr>
          <p:nvPr>
            <p:ph type="subTitle" idx="1"/>
          </p:nvPr>
        </p:nvSpPr>
        <p:spPr>
          <a:xfrm>
            <a:off x="1442982" y="1395625"/>
            <a:ext cx="5611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a:ea typeface="Roboto"/>
                <a:cs typeface="Roboto"/>
                <a:sym typeface="Roboto"/>
              </a:rPr>
              <a:t>Measure and Set Goals</a:t>
            </a:r>
            <a:endParaRPr>
              <a:latin typeface="Roboto"/>
              <a:ea typeface="Roboto"/>
              <a:cs typeface="Roboto"/>
              <a:sym typeface="Roboto"/>
            </a:endParaRPr>
          </a:p>
        </p:txBody>
      </p:sp>
      <p:sp>
        <p:nvSpPr>
          <p:cNvPr id="2353" name="Google Shape;2353;p127"/>
          <p:cNvSpPr txBox="1">
            <a:spLocks noGrp="1"/>
          </p:cNvSpPr>
          <p:nvPr>
            <p:ph type="subTitle" idx="2"/>
          </p:nvPr>
        </p:nvSpPr>
        <p:spPr>
          <a:xfrm>
            <a:off x="1435577" y="2081150"/>
            <a:ext cx="5611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a:ea typeface="Roboto"/>
                <a:cs typeface="Roboto"/>
                <a:sym typeface="Roboto"/>
              </a:rPr>
              <a:t>Involve the Right People</a:t>
            </a:r>
            <a:endParaRPr sz="2000">
              <a:latin typeface="Roboto"/>
              <a:ea typeface="Roboto"/>
              <a:cs typeface="Roboto"/>
              <a:sym typeface="Roboto"/>
            </a:endParaRPr>
          </a:p>
        </p:txBody>
      </p:sp>
      <p:sp>
        <p:nvSpPr>
          <p:cNvPr id="2354" name="Google Shape;2354;p127"/>
          <p:cNvSpPr txBox="1">
            <a:spLocks noGrp="1"/>
          </p:cNvSpPr>
          <p:nvPr>
            <p:ph type="subTitle" idx="3"/>
          </p:nvPr>
        </p:nvSpPr>
        <p:spPr>
          <a:xfrm>
            <a:off x="1443028" y="2771463"/>
            <a:ext cx="5611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a:ea typeface="Roboto"/>
                <a:cs typeface="Roboto"/>
                <a:sym typeface="Roboto"/>
              </a:rPr>
              <a:t>Create an Action Plan </a:t>
            </a:r>
            <a:endParaRPr sz="2000">
              <a:latin typeface="Roboto"/>
              <a:ea typeface="Roboto"/>
              <a:cs typeface="Roboto"/>
              <a:sym typeface="Roboto"/>
            </a:endParaRPr>
          </a:p>
        </p:txBody>
      </p:sp>
      <p:sp>
        <p:nvSpPr>
          <p:cNvPr id="2355" name="Google Shape;2355;p127"/>
          <p:cNvSpPr txBox="1">
            <a:spLocks noGrp="1"/>
          </p:cNvSpPr>
          <p:nvPr>
            <p:ph type="subTitle" idx="4"/>
          </p:nvPr>
        </p:nvSpPr>
        <p:spPr>
          <a:xfrm>
            <a:off x="1435500" y="3461763"/>
            <a:ext cx="5611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a:ea typeface="Roboto"/>
                <a:cs typeface="Roboto"/>
                <a:sym typeface="Roboto"/>
              </a:rPr>
              <a:t>Execute the Plan </a:t>
            </a:r>
            <a:endParaRPr sz="2000">
              <a:latin typeface="Roboto"/>
              <a:ea typeface="Roboto"/>
              <a:cs typeface="Roboto"/>
              <a:sym typeface="Roboto"/>
            </a:endParaRPr>
          </a:p>
        </p:txBody>
      </p:sp>
      <p:sp>
        <p:nvSpPr>
          <p:cNvPr id="2356" name="Google Shape;2356;p127"/>
          <p:cNvSpPr txBox="1">
            <a:spLocks noGrp="1"/>
          </p:cNvSpPr>
          <p:nvPr>
            <p:ph type="subTitle" idx="5"/>
          </p:nvPr>
        </p:nvSpPr>
        <p:spPr>
          <a:xfrm>
            <a:off x="1443028" y="4154500"/>
            <a:ext cx="56115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Roboto"/>
                <a:ea typeface="Roboto"/>
                <a:cs typeface="Roboto"/>
                <a:sym typeface="Roboto"/>
              </a:rPr>
              <a:t>Measure Change </a:t>
            </a:r>
            <a:endParaRPr sz="2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C097"/>
        </a:solidFill>
        <a:effectLst/>
      </p:bgPr>
    </p:bg>
    <p:spTree>
      <p:nvGrpSpPr>
        <p:cNvPr id="1" name="Shape 2360"/>
        <p:cNvGrpSpPr/>
        <p:nvPr/>
      </p:nvGrpSpPr>
      <p:grpSpPr>
        <a:xfrm>
          <a:off x="0" y="0"/>
          <a:ext cx="0" cy="0"/>
          <a:chOff x="0" y="0"/>
          <a:chExt cx="0" cy="0"/>
        </a:xfrm>
      </p:grpSpPr>
      <p:sp>
        <p:nvSpPr>
          <p:cNvPr id="2361" name="Google Shape;2361;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Applying the Framework: Security Scenario</a:t>
            </a:r>
            <a:endParaRPr/>
          </a:p>
        </p:txBody>
      </p:sp>
      <p:sp>
        <p:nvSpPr>
          <p:cNvPr id="2362" name="Google Shape;2362;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25</a:t>
            </a:fld>
            <a:endParaRPr/>
          </a:p>
        </p:txBody>
      </p:sp>
      <p:pic>
        <p:nvPicPr>
          <p:cNvPr id="2363" name="Google Shape;2363;p128"/>
          <p:cNvPicPr preferRelativeResize="0"/>
          <p:nvPr/>
        </p:nvPicPr>
        <p:blipFill>
          <a:blip r:embed="rId3">
            <a:alphaModFix/>
          </a:blip>
          <a:stretch>
            <a:fillRect/>
          </a:stretch>
        </p:blipFill>
        <p:spPr>
          <a:xfrm>
            <a:off x="3785250" y="963600"/>
            <a:ext cx="5371050" cy="4004100"/>
          </a:xfrm>
          <a:prstGeom prst="rect">
            <a:avLst/>
          </a:prstGeom>
          <a:noFill/>
          <a:ln>
            <a:noFill/>
          </a:ln>
        </p:spPr>
      </p:pic>
      <p:sp>
        <p:nvSpPr>
          <p:cNvPr id="2364" name="Google Shape;2364;p128"/>
          <p:cNvSpPr txBox="1">
            <a:spLocks noGrp="1"/>
          </p:cNvSpPr>
          <p:nvPr>
            <p:ph type="subTitle" idx="1"/>
          </p:nvPr>
        </p:nvSpPr>
        <p:spPr>
          <a:xfrm>
            <a:off x="0" y="762300"/>
            <a:ext cx="4246800" cy="4129200"/>
          </a:xfrm>
          <a:prstGeom prst="rect">
            <a:avLst/>
          </a:prstGeom>
        </p:spPr>
        <p:txBody>
          <a:bodyPr spcFirstLastPara="1" wrap="square" lIns="457200" tIns="91425" rIns="365750" bIns="91425" anchor="t" anchorCtr="0">
            <a:noAutofit/>
          </a:bodyPr>
          <a:lstStyle/>
          <a:p>
            <a:pPr marL="0" lvl="0" indent="0" algn="l" rtl="0">
              <a:spcBef>
                <a:spcPts val="0"/>
              </a:spcBef>
              <a:spcAft>
                <a:spcPts val="0"/>
              </a:spcAft>
              <a:buNone/>
            </a:pPr>
            <a:endParaRPr>
              <a:latin typeface="Roboto Medium"/>
              <a:ea typeface="Roboto Medium"/>
              <a:cs typeface="Roboto Medium"/>
              <a:sym typeface="Roboto Medium"/>
            </a:endParaRPr>
          </a:p>
          <a:p>
            <a:pPr marL="0" lvl="0" indent="0" algn="l" rtl="0">
              <a:spcBef>
                <a:spcPts val="800"/>
              </a:spcBef>
              <a:spcAft>
                <a:spcPts val="0"/>
              </a:spcAft>
              <a:buNone/>
            </a:pPr>
            <a:endParaRPr>
              <a:latin typeface="Roboto Medium"/>
              <a:ea typeface="Roboto Medium"/>
              <a:cs typeface="Roboto Medium"/>
              <a:sym typeface="Roboto Medium"/>
            </a:endParaRPr>
          </a:p>
          <a:p>
            <a:pPr marL="320040" lvl="0" indent="-180340" algn="l" rtl="0">
              <a:lnSpc>
                <a:spcPct val="115000"/>
              </a:lnSpc>
              <a:spcBef>
                <a:spcPts val="800"/>
              </a:spcBef>
              <a:spcAft>
                <a:spcPts val="0"/>
              </a:spcAft>
              <a:buClr>
                <a:srgbClr val="FFC422"/>
              </a:buClr>
              <a:buSzPts val="1400"/>
              <a:buChar char="●"/>
            </a:pPr>
            <a:r>
              <a:rPr lang="en"/>
              <a:t>Employees are clicking on links and downloading attachments in these emails. </a:t>
            </a:r>
            <a:endParaRPr/>
          </a:p>
          <a:p>
            <a:pPr marL="320040" lvl="0" indent="-180340" algn="l" rtl="0">
              <a:lnSpc>
                <a:spcPct val="115000"/>
              </a:lnSpc>
              <a:spcBef>
                <a:spcPts val="1000"/>
              </a:spcBef>
              <a:spcAft>
                <a:spcPts val="0"/>
              </a:spcAft>
              <a:buClr>
                <a:srgbClr val="FFC422"/>
              </a:buClr>
              <a:buSzPts val="1400"/>
              <a:buChar char="●"/>
            </a:pPr>
            <a:r>
              <a:rPr lang="en"/>
              <a:t>The organization’s Security team determined that many </a:t>
            </a:r>
            <a:br>
              <a:rPr lang="en"/>
            </a:br>
            <a:r>
              <a:rPr lang="en"/>
              <a:t>of the links and attachments contain malware.</a:t>
            </a:r>
            <a:endParaRPr/>
          </a:p>
        </p:txBody>
      </p:sp>
      <p:sp>
        <p:nvSpPr>
          <p:cNvPr id="2365" name="Google Shape;2365;p128"/>
          <p:cNvSpPr txBox="1"/>
          <p:nvPr/>
        </p:nvSpPr>
        <p:spPr>
          <a:xfrm>
            <a:off x="405625" y="762300"/>
            <a:ext cx="55572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1800">
                <a:solidFill>
                  <a:schemeClr val="dk1"/>
                </a:solidFill>
                <a:latin typeface="Roboto Medium"/>
                <a:ea typeface="Roboto Medium"/>
                <a:cs typeface="Roboto Medium"/>
                <a:sym typeface="Roboto Medium"/>
              </a:rPr>
              <a:t>Employees are receiving emails to their work accounts from external sources.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C097">
            <a:alpha val="29049"/>
          </a:srgbClr>
        </a:solidFill>
        <a:effectLst/>
      </p:bgPr>
    </p:bg>
    <p:spTree>
      <p:nvGrpSpPr>
        <p:cNvPr id="1" name="Shape 2369"/>
        <p:cNvGrpSpPr/>
        <p:nvPr/>
      </p:nvGrpSpPr>
      <p:grpSpPr>
        <a:xfrm>
          <a:off x="0" y="0"/>
          <a:ext cx="0" cy="0"/>
          <a:chOff x="0" y="0"/>
          <a:chExt cx="0" cy="0"/>
        </a:xfrm>
      </p:grpSpPr>
      <p:sp>
        <p:nvSpPr>
          <p:cNvPr id="2370" name="Google Shape;2370;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1: Measure and Set Goals</a:t>
            </a:r>
            <a:endParaRPr>
              <a:solidFill>
                <a:schemeClr val="dk1"/>
              </a:solidFill>
            </a:endParaRPr>
          </a:p>
        </p:txBody>
      </p:sp>
      <p:sp>
        <p:nvSpPr>
          <p:cNvPr id="2371" name="Google Shape;2371;p129"/>
          <p:cNvSpPr txBox="1">
            <a:spLocks noGrp="1"/>
          </p:cNvSpPr>
          <p:nvPr>
            <p:ph type="subTitle" idx="1"/>
          </p:nvPr>
        </p:nvSpPr>
        <p:spPr>
          <a:xfrm>
            <a:off x="0" y="675975"/>
            <a:ext cx="92535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Hire a pentester to run a phishing campaign against your organization. They will send malicious files to everyone in the organization and keep track of who downloads them.</a:t>
            </a:r>
            <a:endParaRPr sz="1600"/>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
        <p:nvSpPr>
          <p:cNvPr id="2372" name="Google Shape;2372;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cxnSp>
        <p:nvCxnSpPr>
          <p:cNvPr id="2373" name="Google Shape;2373;p129"/>
          <p:cNvCxnSpPr/>
          <p:nvPr/>
        </p:nvCxnSpPr>
        <p:spPr>
          <a:xfrm rot="10800000">
            <a:off x="4984248" y="3979850"/>
            <a:ext cx="3231900" cy="0"/>
          </a:xfrm>
          <a:prstGeom prst="straightConnector1">
            <a:avLst/>
          </a:prstGeom>
          <a:noFill/>
          <a:ln w="9525" cap="flat" cmpd="sng">
            <a:solidFill>
              <a:srgbClr val="A9B7C0"/>
            </a:solidFill>
            <a:prstDash val="solid"/>
            <a:round/>
            <a:headEnd type="none" w="sm" len="sm"/>
            <a:tailEnd type="none" w="sm" len="sm"/>
          </a:ln>
        </p:spPr>
      </p:cxnSp>
      <p:cxnSp>
        <p:nvCxnSpPr>
          <p:cNvPr id="2374" name="Google Shape;2374;p129"/>
          <p:cNvCxnSpPr/>
          <p:nvPr/>
        </p:nvCxnSpPr>
        <p:spPr>
          <a:xfrm rot="10800000">
            <a:off x="5598648" y="2760650"/>
            <a:ext cx="2617500" cy="0"/>
          </a:xfrm>
          <a:prstGeom prst="straightConnector1">
            <a:avLst/>
          </a:prstGeom>
          <a:noFill/>
          <a:ln w="9525" cap="flat" cmpd="sng">
            <a:solidFill>
              <a:srgbClr val="A9B7C0"/>
            </a:solidFill>
            <a:prstDash val="solid"/>
            <a:round/>
            <a:headEnd type="none" w="sm" len="sm"/>
            <a:tailEnd type="none" w="sm" len="sm"/>
          </a:ln>
        </p:spPr>
      </p:cxnSp>
      <p:cxnSp>
        <p:nvCxnSpPr>
          <p:cNvPr id="2375" name="Google Shape;2375;p129"/>
          <p:cNvCxnSpPr/>
          <p:nvPr/>
        </p:nvCxnSpPr>
        <p:spPr>
          <a:xfrm rot="10800000">
            <a:off x="5165750" y="1616800"/>
            <a:ext cx="3050400" cy="0"/>
          </a:xfrm>
          <a:prstGeom prst="straightConnector1">
            <a:avLst/>
          </a:prstGeom>
          <a:noFill/>
          <a:ln w="9525" cap="flat" cmpd="sng">
            <a:solidFill>
              <a:srgbClr val="A9B7C0"/>
            </a:solidFill>
            <a:prstDash val="solid"/>
            <a:round/>
            <a:headEnd type="none" w="sm" len="sm"/>
            <a:tailEnd type="none" w="sm" len="sm"/>
          </a:ln>
        </p:spPr>
      </p:cxnSp>
      <p:cxnSp>
        <p:nvCxnSpPr>
          <p:cNvPr id="2376" name="Google Shape;2376;p129"/>
          <p:cNvCxnSpPr/>
          <p:nvPr/>
        </p:nvCxnSpPr>
        <p:spPr>
          <a:xfrm rot="10800000">
            <a:off x="457250" y="3446450"/>
            <a:ext cx="3031500" cy="0"/>
          </a:xfrm>
          <a:prstGeom prst="straightConnector1">
            <a:avLst/>
          </a:prstGeom>
          <a:noFill/>
          <a:ln w="9525" cap="flat" cmpd="sng">
            <a:solidFill>
              <a:srgbClr val="A9B7C0"/>
            </a:solidFill>
            <a:prstDash val="solid"/>
            <a:round/>
            <a:headEnd type="none" w="sm" len="sm"/>
            <a:tailEnd type="none" w="sm" len="sm"/>
          </a:ln>
        </p:spPr>
      </p:cxnSp>
      <p:cxnSp>
        <p:nvCxnSpPr>
          <p:cNvPr id="2377" name="Google Shape;2377;p129"/>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2378" name="Google Shape;2378;p129"/>
          <p:cNvSpPr/>
          <p:nvPr/>
        </p:nvSpPr>
        <p:spPr>
          <a:xfrm rot="-4979340">
            <a:off x="3196687" y="1456287"/>
            <a:ext cx="2767493" cy="2771887"/>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29"/>
          <p:cNvSpPr/>
          <p:nvPr/>
        </p:nvSpPr>
        <p:spPr>
          <a:xfrm rot="7923045">
            <a:off x="3174958" y="14539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29"/>
          <p:cNvSpPr/>
          <p:nvPr/>
        </p:nvSpPr>
        <p:spPr>
          <a:xfrm rot="3597646">
            <a:off x="3178355" y="14659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29"/>
          <p:cNvSpPr/>
          <p:nvPr/>
        </p:nvSpPr>
        <p:spPr>
          <a:xfrm rot="4022619">
            <a:off x="5320201" y="22207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29"/>
          <p:cNvSpPr/>
          <p:nvPr/>
        </p:nvSpPr>
        <p:spPr>
          <a:xfrm rot="-6818172">
            <a:off x="5317472" y="22112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29"/>
          <p:cNvSpPr/>
          <p:nvPr/>
        </p:nvSpPr>
        <p:spPr>
          <a:xfrm rot="-9361798">
            <a:off x="3184638" y="1447961"/>
            <a:ext cx="2776555" cy="2773451"/>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29"/>
          <p:cNvSpPr/>
          <p:nvPr/>
        </p:nvSpPr>
        <p:spPr>
          <a:xfrm rot="-8939422">
            <a:off x="3649612" y="3442339"/>
            <a:ext cx="578242" cy="578192"/>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29"/>
          <p:cNvSpPr/>
          <p:nvPr/>
        </p:nvSpPr>
        <p:spPr>
          <a:xfrm rot="1821421">
            <a:off x="3649857" y="3442103"/>
            <a:ext cx="578171" cy="578109"/>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29"/>
          <p:cNvSpPr/>
          <p:nvPr/>
        </p:nvSpPr>
        <p:spPr>
          <a:xfrm rot="-598995">
            <a:off x="3189261" y="14674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9"/>
          <p:cNvSpPr/>
          <p:nvPr/>
        </p:nvSpPr>
        <p:spPr>
          <a:xfrm rot="-176551">
            <a:off x="4302435" y="14673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29"/>
          <p:cNvSpPr/>
          <p:nvPr/>
        </p:nvSpPr>
        <p:spPr>
          <a:xfrm rot="10584085">
            <a:off x="4302418" y="14675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29"/>
          <p:cNvSpPr/>
          <p:nvPr/>
        </p:nvSpPr>
        <p:spPr>
          <a:xfrm rot="8347474">
            <a:off x="4931456" y="3431417"/>
            <a:ext cx="578072" cy="578435"/>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29"/>
          <p:cNvSpPr/>
          <p:nvPr/>
        </p:nvSpPr>
        <p:spPr>
          <a:xfrm rot="-2492975">
            <a:off x="4931530" y="3431343"/>
            <a:ext cx="578047" cy="578644"/>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29"/>
          <p:cNvSpPr/>
          <p:nvPr/>
        </p:nvSpPr>
        <p:spPr>
          <a:xfrm rot="-4555659">
            <a:off x="3248102" y="22093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29"/>
          <p:cNvSpPr/>
          <p:nvPr/>
        </p:nvSpPr>
        <p:spPr>
          <a:xfrm rot="6205784">
            <a:off x="3248236" y="22093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9"/>
          <p:cNvSpPr txBox="1"/>
          <p:nvPr/>
        </p:nvSpPr>
        <p:spPr>
          <a:xfrm>
            <a:off x="4332231" y="15437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394" name="Google Shape;2394;p129"/>
          <p:cNvSpPr txBox="1"/>
          <p:nvPr/>
        </p:nvSpPr>
        <p:spPr>
          <a:xfrm>
            <a:off x="3264550"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2395" name="Google Shape;2395;p129"/>
          <p:cNvSpPr txBox="1"/>
          <p:nvPr/>
        </p:nvSpPr>
        <p:spPr>
          <a:xfrm>
            <a:off x="3675648"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02</a:t>
            </a:r>
            <a:endParaRPr sz="1600" b="1">
              <a:solidFill>
                <a:srgbClr val="A9B7C0"/>
              </a:solidFill>
              <a:latin typeface="Roboto"/>
              <a:ea typeface="Roboto"/>
              <a:cs typeface="Roboto"/>
              <a:sym typeface="Roboto"/>
            </a:endParaRPr>
          </a:p>
        </p:txBody>
      </p:sp>
      <p:sp>
        <p:nvSpPr>
          <p:cNvPr id="2396" name="Google Shape;2396;p129"/>
          <p:cNvSpPr txBox="1"/>
          <p:nvPr/>
        </p:nvSpPr>
        <p:spPr>
          <a:xfrm>
            <a:off x="4945653"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397" name="Google Shape;2397;p129"/>
          <p:cNvSpPr txBox="1"/>
          <p:nvPr/>
        </p:nvSpPr>
        <p:spPr>
          <a:xfrm>
            <a:off x="5355068"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2398" name="Google Shape;2398;p129"/>
          <p:cNvSpPr txBox="1"/>
          <p:nvPr/>
        </p:nvSpPr>
        <p:spPr>
          <a:xfrm>
            <a:off x="5715000" y="1620850"/>
            <a:ext cx="2849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marL="0" lvl="0" indent="0" algn="l" rtl="0">
              <a:spcBef>
                <a:spcPts val="1600"/>
              </a:spcBef>
              <a:spcAft>
                <a:spcPts val="0"/>
              </a:spcAft>
              <a:buNone/>
            </a:pP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
        <p:nvSpPr>
          <p:cNvPr id="2399" name="Google Shape;2399;p129"/>
          <p:cNvSpPr txBox="1"/>
          <p:nvPr/>
        </p:nvSpPr>
        <p:spPr>
          <a:xfrm>
            <a:off x="5715000" y="2763850"/>
            <a:ext cx="27246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Execute the Plan</a:t>
            </a: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
        <p:nvSpPr>
          <p:cNvPr id="2400" name="Google Shape;2400;p129"/>
          <p:cNvSpPr txBox="1"/>
          <p:nvPr/>
        </p:nvSpPr>
        <p:spPr>
          <a:xfrm>
            <a:off x="0" y="2078050"/>
            <a:ext cx="2923800" cy="1234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latin typeface="Roboto"/>
                <a:ea typeface="Roboto"/>
                <a:cs typeface="Roboto"/>
                <a:sym typeface="Roboto"/>
              </a:rPr>
              <a:t>Measure and Set Goals </a:t>
            </a:r>
            <a:br>
              <a:rPr lang="en" sz="1200" b="1">
                <a:latin typeface="Roboto"/>
                <a:ea typeface="Roboto"/>
                <a:cs typeface="Roboto"/>
                <a:sym typeface="Roboto"/>
              </a:rPr>
            </a:br>
            <a:r>
              <a:rPr lang="en" sz="1200">
                <a:latin typeface="Roboto"/>
                <a:ea typeface="Roboto"/>
                <a:cs typeface="Roboto"/>
                <a:sym typeface="Roboto"/>
              </a:rPr>
              <a:t>Set a click rate goal of 5%. Measure this data to determine (1) what percentage of employees download the files and (2) which employees download them.</a:t>
            </a:r>
            <a:endParaRPr sz="1200">
              <a:latin typeface="Roboto"/>
              <a:ea typeface="Roboto"/>
              <a:cs typeface="Roboto"/>
              <a:sym typeface="Roboto"/>
            </a:endParaRPr>
          </a:p>
        </p:txBody>
      </p:sp>
      <p:sp>
        <p:nvSpPr>
          <p:cNvPr id="2401" name="Google Shape;2401;p129"/>
          <p:cNvSpPr txBox="1"/>
          <p:nvPr/>
        </p:nvSpPr>
        <p:spPr>
          <a:xfrm>
            <a:off x="0" y="3449650"/>
            <a:ext cx="2809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000" b="1">
                <a:solidFill>
                  <a:srgbClr val="A9B7C0"/>
                </a:solidFill>
                <a:latin typeface="Roboto"/>
                <a:ea typeface="Roboto"/>
                <a:cs typeface="Roboto"/>
                <a:sym typeface="Roboto"/>
              </a:rPr>
              <a:t>Involve the Right People</a:t>
            </a:r>
            <a:br>
              <a:rPr lang="en" sz="1000" b="1">
                <a:solidFill>
                  <a:srgbClr val="A9B7C0"/>
                </a:solidFill>
                <a:latin typeface="Roboto"/>
                <a:ea typeface="Roboto"/>
                <a:cs typeface="Roboto"/>
                <a:sym typeface="Roboto"/>
              </a:rPr>
            </a:br>
            <a:endParaRPr sz="800" b="1">
              <a:solidFill>
                <a:srgbClr val="A9B7C0"/>
              </a:solidFill>
              <a:latin typeface="Roboto"/>
              <a:ea typeface="Roboto"/>
              <a:cs typeface="Roboto"/>
              <a:sym typeface="Roboto"/>
            </a:endParaRPr>
          </a:p>
        </p:txBody>
      </p:sp>
      <p:sp>
        <p:nvSpPr>
          <p:cNvPr id="2402" name="Google Shape;2402;p129"/>
          <p:cNvSpPr txBox="1"/>
          <p:nvPr/>
        </p:nvSpPr>
        <p:spPr>
          <a:xfrm>
            <a:off x="5715000" y="3983050"/>
            <a:ext cx="27246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Create an Action Plan</a:t>
            </a: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
        <p:nvSpPr>
          <p:cNvPr id="2403" name="Google Shape;2403;p129"/>
          <p:cNvSpPr txBox="1"/>
          <p:nvPr/>
        </p:nvSpPr>
        <p:spPr>
          <a:xfrm>
            <a:off x="457250" y="1706850"/>
            <a:ext cx="2980800" cy="36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C097">
            <a:alpha val="29049"/>
          </a:srgbClr>
        </a:solidFill>
        <a:effectLst/>
      </p:bgPr>
    </p:bg>
    <p:spTree>
      <p:nvGrpSpPr>
        <p:cNvPr id="1" name="Shape 2407"/>
        <p:cNvGrpSpPr/>
        <p:nvPr/>
      </p:nvGrpSpPr>
      <p:grpSpPr>
        <a:xfrm>
          <a:off x="0" y="0"/>
          <a:ext cx="0" cy="0"/>
          <a:chOff x="0" y="0"/>
          <a:chExt cx="0" cy="0"/>
        </a:xfrm>
      </p:grpSpPr>
      <p:cxnSp>
        <p:nvCxnSpPr>
          <p:cNvPr id="2408" name="Google Shape;2408;p130"/>
          <p:cNvCxnSpPr/>
          <p:nvPr/>
        </p:nvCxnSpPr>
        <p:spPr>
          <a:xfrm rot="10800000">
            <a:off x="5598648" y="2760650"/>
            <a:ext cx="2617500" cy="0"/>
          </a:xfrm>
          <a:prstGeom prst="straightConnector1">
            <a:avLst/>
          </a:prstGeom>
          <a:noFill/>
          <a:ln w="9525" cap="flat" cmpd="sng">
            <a:solidFill>
              <a:srgbClr val="A9B7C0"/>
            </a:solidFill>
            <a:prstDash val="solid"/>
            <a:round/>
            <a:headEnd type="none" w="sm" len="sm"/>
            <a:tailEnd type="none" w="sm" len="sm"/>
          </a:ln>
        </p:spPr>
      </p:cxnSp>
      <p:sp>
        <p:nvSpPr>
          <p:cNvPr id="2409" name="Google Shape;2409;p13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Step 2: Involve the Right People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2410" name="Google Shape;2410;p13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600"/>
              <a:t>Since this training will affect all members of the organization, inform the Executive team about the problem and your decision to implement training.</a:t>
            </a:r>
            <a:endParaRPr sz="1600"/>
          </a:p>
        </p:txBody>
      </p:sp>
      <p:sp>
        <p:nvSpPr>
          <p:cNvPr id="2411" name="Google Shape;2411;p1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27</a:t>
            </a:fld>
            <a:endParaRPr/>
          </a:p>
        </p:txBody>
      </p:sp>
      <p:cxnSp>
        <p:nvCxnSpPr>
          <p:cNvPr id="2412" name="Google Shape;2412;p130"/>
          <p:cNvCxnSpPr/>
          <p:nvPr/>
        </p:nvCxnSpPr>
        <p:spPr>
          <a:xfrm rot="10800000">
            <a:off x="5165750" y="1616800"/>
            <a:ext cx="3050400" cy="0"/>
          </a:xfrm>
          <a:prstGeom prst="straightConnector1">
            <a:avLst/>
          </a:prstGeom>
          <a:noFill/>
          <a:ln w="9525" cap="flat" cmpd="sng">
            <a:solidFill>
              <a:srgbClr val="A9B7C0"/>
            </a:solidFill>
            <a:prstDash val="solid"/>
            <a:round/>
            <a:headEnd type="none" w="sm" len="sm"/>
            <a:tailEnd type="none" w="sm" len="sm"/>
          </a:ln>
        </p:spPr>
      </p:cxnSp>
      <p:cxnSp>
        <p:nvCxnSpPr>
          <p:cNvPr id="2413" name="Google Shape;2413;p130"/>
          <p:cNvCxnSpPr/>
          <p:nvPr/>
        </p:nvCxnSpPr>
        <p:spPr>
          <a:xfrm rot="10800000">
            <a:off x="457250" y="3446450"/>
            <a:ext cx="3031500" cy="0"/>
          </a:xfrm>
          <a:prstGeom prst="straightConnector1">
            <a:avLst/>
          </a:prstGeom>
          <a:noFill/>
          <a:ln w="9525" cap="flat" cmpd="sng">
            <a:solidFill>
              <a:srgbClr val="000000"/>
            </a:solidFill>
            <a:prstDash val="solid"/>
            <a:round/>
            <a:headEnd type="none" w="sm" len="sm"/>
            <a:tailEnd type="none" w="sm" len="sm"/>
          </a:ln>
        </p:spPr>
      </p:cxnSp>
      <p:cxnSp>
        <p:nvCxnSpPr>
          <p:cNvPr id="2414" name="Google Shape;2414;p130"/>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2415" name="Google Shape;2415;p130"/>
          <p:cNvSpPr/>
          <p:nvPr/>
        </p:nvSpPr>
        <p:spPr>
          <a:xfrm rot="-4979340">
            <a:off x="3196687" y="14562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0"/>
          <p:cNvSpPr/>
          <p:nvPr/>
        </p:nvSpPr>
        <p:spPr>
          <a:xfrm rot="7923045">
            <a:off x="3174958" y="14539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0"/>
          <p:cNvSpPr/>
          <p:nvPr/>
        </p:nvSpPr>
        <p:spPr>
          <a:xfrm rot="3597646">
            <a:off x="3178355" y="14659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0"/>
          <p:cNvSpPr/>
          <p:nvPr/>
        </p:nvSpPr>
        <p:spPr>
          <a:xfrm rot="4022619">
            <a:off x="5320201" y="22207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0"/>
          <p:cNvSpPr/>
          <p:nvPr/>
        </p:nvSpPr>
        <p:spPr>
          <a:xfrm rot="-6818172">
            <a:off x="5317472" y="22112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0"/>
          <p:cNvSpPr/>
          <p:nvPr/>
        </p:nvSpPr>
        <p:spPr>
          <a:xfrm rot="-9361798">
            <a:off x="3184638" y="1447961"/>
            <a:ext cx="2776555" cy="2773451"/>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30"/>
          <p:cNvSpPr/>
          <p:nvPr/>
        </p:nvSpPr>
        <p:spPr>
          <a:xfrm rot="-8939422">
            <a:off x="3649612" y="34423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30"/>
          <p:cNvSpPr/>
          <p:nvPr/>
        </p:nvSpPr>
        <p:spPr>
          <a:xfrm rot="1821421">
            <a:off x="3649857" y="34421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0"/>
          <p:cNvSpPr/>
          <p:nvPr/>
        </p:nvSpPr>
        <p:spPr>
          <a:xfrm rot="-598995">
            <a:off x="3189261" y="14674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0"/>
          <p:cNvSpPr/>
          <p:nvPr/>
        </p:nvSpPr>
        <p:spPr>
          <a:xfrm rot="-176551">
            <a:off x="4302435" y="14673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0"/>
          <p:cNvSpPr/>
          <p:nvPr/>
        </p:nvSpPr>
        <p:spPr>
          <a:xfrm rot="10584085">
            <a:off x="4302418" y="14675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0"/>
          <p:cNvSpPr/>
          <p:nvPr/>
        </p:nvSpPr>
        <p:spPr>
          <a:xfrm rot="8347474">
            <a:off x="4931456" y="3431417"/>
            <a:ext cx="578072" cy="578435"/>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0"/>
          <p:cNvSpPr/>
          <p:nvPr/>
        </p:nvSpPr>
        <p:spPr>
          <a:xfrm rot="-2492975">
            <a:off x="4931530" y="3431343"/>
            <a:ext cx="578047" cy="578644"/>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30"/>
          <p:cNvSpPr/>
          <p:nvPr/>
        </p:nvSpPr>
        <p:spPr>
          <a:xfrm rot="-4555659">
            <a:off x="3248102" y="22093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30"/>
          <p:cNvSpPr/>
          <p:nvPr/>
        </p:nvSpPr>
        <p:spPr>
          <a:xfrm rot="6205784">
            <a:off x="3248236" y="22093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0"/>
          <p:cNvSpPr txBox="1"/>
          <p:nvPr/>
        </p:nvSpPr>
        <p:spPr>
          <a:xfrm>
            <a:off x="4332231" y="15437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431" name="Google Shape;2431;p130"/>
          <p:cNvSpPr txBox="1"/>
          <p:nvPr/>
        </p:nvSpPr>
        <p:spPr>
          <a:xfrm>
            <a:off x="3264550"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2432" name="Google Shape;2432;p130"/>
          <p:cNvSpPr txBox="1"/>
          <p:nvPr/>
        </p:nvSpPr>
        <p:spPr>
          <a:xfrm>
            <a:off x="3675648"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433" name="Google Shape;2433;p130"/>
          <p:cNvSpPr txBox="1"/>
          <p:nvPr/>
        </p:nvSpPr>
        <p:spPr>
          <a:xfrm>
            <a:off x="4945653"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434" name="Google Shape;2434;p130"/>
          <p:cNvSpPr txBox="1"/>
          <p:nvPr/>
        </p:nvSpPr>
        <p:spPr>
          <a:xfrm>
            <a:off x="5355068"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2435" name="Google Shape;2435;p130"/>
          <p:cNvSpPr txBox="1"/>
          <p:nvPr/>
        </p:nvSpPr>
        <p:spPr>
          <a:xfrm>
            <a:off x="0" y="2078050"/>
            <a:ext cx="296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Clr>
                <a:schemeClr val="dk1"/>
              </a:buClr>
              <a:buSzPts val="1100"/>
              <a:buFont typeface="Arial"/>
              <a:buNone/>
            </a:pPr>
            <a:r>
              <a:rPr lang="en" b="1">
                <a:solidFill>
                  <a:schemeClr val="dk1"/>
                </a:solidFill>
                <a:latin typeface="Roboto"/>
                <a:ea typeface="Roboto"/>
                <a:cs typeface="Roboto"/>
                <a:sym typeface="Roboto"/>
              </a:rPr>
              <a:t>Measure and Set Goals</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 </a:t>
            </a:r>
            <a:endParaRPr sz="1000">
              <a:latin typeface="Roboto"/>
              <a:ea typeface="Roboto"/>
              <a:cs typeface="Roboto"/>
              <a:sym typeface="Roboto"/>
            </a:endParaRPr>
          </a:p>
        </p:txBody>
      </p:sp>
      <p:sp>
        <p:nvSpPr>
          <p:cNvPr id="2436" name="Google Shape;2436;p130"/>
          <p:cNvSpPr txBox="1"/>
          <p:nvPr/>
        </p:nvSpPr>
        <p:spPr>
          <a:xfrm>
            <a:off x="0" y="3449650"/>
            <a:ext cx="2809500" cy="12987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Involve the Right People</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marL="0" lvl="0" indent="0" algn="l" rtl="0">
              <a:spcBef>
                <a:spcPts val="1600"/>
              </a:spcBef>
              <a:spcAft>
                <a:spcPts val="1600"/>
              </a:spcAft>
              <a:buNone/>
            </a:pPr>
            <a:endParaRPr sz="800" b="1">
              <a:latin typeface="Roboto"/>
              <a:ea typeface="Roboto"/>
              <a:cs typeface="Roboto"/>
              <a:sym typeface="Roboto"/>
            </a:endParaRPr>
          </a:p>
        </p:txBody>
      </p:sp>
      <p:cxnSp>
        <p:nvCxnSpPr>
          <p:cNvPr id="2437" name="Google Shape;2437;p130"/>
          <p:cNvCxnSpPr/>
          <p:nvPr/>
        </p:nvCxnSpPr>
        <p:spPr>
          <a:xfrm rot="10800000">
            <a:off x="4984248" y="3979850"/>
            <a:ext cx="3231900" cy="0"/>
          </a:xfrm>
          <a:prstGeom prst="straightConnector1">
            <a:avLst/>
          </a:prstGeom>
          <a:noFill/>
          <a:ln w="9525" cap="flat" cmpd="sng">
            <a:solidFill>
              <a:srgbClr val="A9B7C0"/>
            </a:solidFill>
            <a:prstDash val="solid"/>
            <a:round/>
            <a:headEnd type="none" w="sm" len="sm"/>
            <a:tailEnd type="none" w="sm" len="sm"/>
          </a:ln>
        </p:spPr>
      </p:cxnSp>
      <p:sp>
        <p:nvSpPr>
          <p:cNvPr id="2438" name="Google Shape;2438;p130"/>
          <p:cNvSpPr txBox="1"/>
          <p:nvPr/>
        </p:nvSpPr>
        <p:spPr>
          <a:xfrm>
            <a:off x="5715000" y="1620850"/>
            <a:ext cx="2849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marL="0" lvl="0" indent="0" algn="l" rtl="0">
              <a:spcBef>
                <a:spcPts val="1600"/>
              </a:spcBef>
              <a:spcAft>
                <a:spcPts val="0"/>
              </a:spcAft>
              <a:buNone/>
            </a:pP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
        <p:nvSpPr>
          <p:cNvPr id="2439" name="Google Shape;2439;p130"/>
          <p:cNvSpPr txBox="1"/>
          <p:nvPr/>
        </p:nvSpPr>
        <p:spPr>
          <a:xfrm>
            <a:off x="5715000" y="2763850"/>
            <a:ext cx="27246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Execute the Plan</a:t>
            </a: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
        <p:nvSpPr>
          <p:cNvPr id="2440" name="Google Shape;2440;p130"/>
          <p:cNvSpPr txBox="1"/>
          <p:nvPr/>
        </p:nvSpPr>
        <p:spPr>
          <a:xfrm>
            <a:off x="5715000" y="3983050"/>
            <a:ext cx="27246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Create an Action Plan</a:t>
            </a: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C097">
            <a:alpha val="29049"/>
          </a:srgbClr>
        </a:solidFill>
        <a:effectLst/>
      </p:bgPr>
    </p:bg>
    <p:spTree>
      <p:nvGrpSpPr>
        <p:cNvPr id="1" name="Shape 2444"/>
        <p:cNvGrpSpPr/>
        <p:nvPr/>
      </p:nvGrpSpPr>
      <p:grpSpPr>
        <a:xfrm>
          <a:off x="0" y="0"/>
          <a:ext cx="0" cy="0"/>
          <a:chOff x="0" y="0"/>
          <a:chExt cx="0" cy="0"/>
        </a:xfrm>
      </p:grpSpPr>
      <p:cxnSp>
        <p:nvCxnSpPr>
          <p:cNvPr id="2445" name="Google Shape;2445;p131"/>
          <p:cNvCxnSpPr/>
          <p:nvPr/>
        </p:nvCxnSpPr>
        <p:spPr>
          <a:xfrm rot="10800000">
            <a:off x="5598648" y="2760650"/>
            <a:ext cx="2617500" cy="0"/>
          </a:xfrm>
          <a:prstGeom prst="straightConnector1">
            <a:avLst/>
          </a:prstGeom>
          <a:noFill/>
          <a:ln w="9525" cap="flat" cmpd="sng">
            <a:solidFill>
              <a:srgbClr val="A9B7C0"/>
            </a:solidFill>
            <a:prstDash val="solid"/>
            <a:round/>
            <a:headEnd type="none" w="sm" len="sm"/>
            <a:tailEnd type="none" w="sm" len="sm"/>
          </a:ln>
        </p:spPr>
      </p:cxnSp>
      <p:sp>
        <p:nvSpPr>
          <p:cNvPr id="2446" name="Google Shape;2446;p13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3: Create an Action Plan</a:t>
            </a:r>
            <a:endParaRPr>
              <a:solidFill>
                <a:schemeClr val="dk1"/>
              </a:solidFill>
            </a:endParaRPr>
          </a:p>
        </p:txBody>
      </p:sp>
      <p:sp>
        <p:nvSpPr>
          <p:cNvPr id="2447" name="Google Shape;2447;p13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t>After getting clearance to run the training, plan to deliver an annual Cybersecurity Awareness Training event.</a:t>
            </a:r>
            <a:endParaRPr sz="1600"/>
          </a:p>
          <a:p>
            <a:pPr marL="0" lvl="0" indent="0" algn="l" rtl="0">
              <a:spcBef>
                <a:spcPts val="0"/>
              </a:spcBef>
              <a:spcAft>
                <a:spcPts val="0"/>
              </a:spcAft>
              <a:buNone/>
            </a:pPr>
            <a:endParaRPr sz="1600">
              <a:solidFill>
                <a:schemeClr val="dk1"/>
              </a:solidFill>
            </a:endParaRPr>
          </a:p>
        </p:txBody>
      </p:sp>
      <p:sp>
        <p:nvSpPr>
          <p:cNvPr id="2448" name="Google Shape;2448;p1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cxnSp>
        <p:nvCxnSpPr>
          <p:cNvPr id="2449" name="Google Shape;2449;p131"/>
          <p:cNvCxnSpPr/>
          <p:nvPr/>
        </p:nvCxnSpPr>
        <p:spPr>
          <a:xfrm rot="10800000">
            <a:off x="4984248" y="3979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2450" name="Google Shape;2450;p131"/>
          <p:cNvCxnSpPr/>
          <p:nvPr/>
        </p:nvCxnSpPr>
        <p:spPr>
          <a:xfrm rot="10800000">
            <a:off x="5165750" y="1616800"/>
            <a:ext cx="3050400" cy="0"/>
          </a:xfrm>
          <a:prstGeom prst="straightConnector1">
            <a:avLst/>
          </a:prstGeom>
          <a:noFill/>
          <a:ln w="9525" cap="flat" cmpd="sng">
            <a:solidFill>
              <a:srgbClr val="A9B7C0"/>
            </a:solidFill>
            <a:prstDash val="solid"/>
            <a:round/>
            <a:headEnd type="none" w="sm" len="sm"/>
            <a:tailEnd type="none" w="sm" len="sm"/>
          </a:ln>
        </p:spPr>
      </p:cxnSp>
      <p:cxnSp>
        <p:nvCxnSpPr>
          <p:cNvPr id="2451" name="Google Shape;2451;p131"/>
          <p:cNvCxnSpPr/>
          <p:nvPr/>
        </p:nvCxnSpPr>
        <p:spPr>
          <a:xfrm rot="10800000">
            <a:off x="457250" y="3446450"/>
            <a:ext cx="3031500" cy="0"/>
          </a:xfrm>
          <a:prstGeom prst="straightConnector1">
            <a:avLst/>
          </a:prstGeom>
          <a:noFill/>
          <a:ln w="9525" cap="flat" cmpd="sng">
            <a:solidFill>
              <a:srgbClr val="000000"/>
            </a:solidFill>
            <a:prstDash val="solid"/>
            <a:round/>
            <a:headEnd type="none" w="sm" len="sm"/>
            <a:tailEnd type="none" w="sm" len="sm"/>
          </a:ln>
        </p:spPr>
      </p:cxnSp>
      <p:cxnSp>
        <p:nvCxnSpPr>
          <p:cNvPr id="2452" name="Google Shape;2452;p131"/>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2453" name="Google Shape;2453;p131"/>
          <p:cNvSpPr/>
          <p:nvPr/>
        </p:nvSpPr>
        <p:spPr>
          <a:xfrm rot="-4979340">
            <a:off x="3196687" y="14562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31"/>
          <p:cNvSpPr/>
          <p:nvPr/>
        </p:nvSpPr>
        <p:spPr>
          <a:xfrm rot="7923045">
            <a:off x="3174958" y="1453927"/>
            <a:ext cx="2774756" cy="2775201"/>
          </a:xfrm>
          <a:prstGeom prst="blockArc">
            <a:avLst>
              <a:gd name="adj1" fmla="val 12602522"/>
              <a:gd name="adj2" fmla="val 16867657"/>
              <a:gd name="adj3" fmla="val 2084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1"/>
          <p:cNvSpPr/>
          <p:nvPr/>
        </p:nvSpPr>
        <p:spPr>
          <a:xfrm rot="3597646">
            <a:off x="3178355" y="14659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1"/>
          <p:cNvSpPr/>
          <p:nvPr/>
        </p:nvSpPr>
        <p:spPr>
          <a:xfrm rot="4022619">
            <a:off x="5320201" y="2220795"/>
            <a:ext cx="577648" cy="579030"/>
          </a:xfrm>
          <a:prstGeom prst="pie">
            <a:avLst>
              <a:gd name="adj1" fmla="val 6190354"/>
              <a:gd name="adj2" fmla="val 14996165"/>
            </a:avLst>
          </a:prstGeom>
          <a:solidFill>
            <a:srgbClr val="EFEFE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1"/>
          <p:cNvSpPr/>
          <p:nvPr/>
        </p:nvSpPr>
        <p:spPr>
          <a:xfrm rot="-6818172">
            <a:off x="5317472" y="2211275"/>
            <a:ext cx="577660" cy="578915"/>
          </a:xfrm>
          <a:prstGeom prst="pie">
            <a:avLst>
              <a:gd name="adj1" fmla="val 4028252"/>
              <a:gd name="adj2" fmla="val 1718367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1"/>
          <p:cNvSpPr/>
          <p:nvPr/>
        </p:nvSpPr>
        <p:spPr>
          <a:xfrm rot="-9361798">
            <a:off x="3184638" y="1447961"/>
            <a:ext cx="2776555" cy="2773451"/>
          </a:xfrm>
          <a:prstGeom prst="blockArc">
            <a:avLst>
              <a:gd name="adj1" fmla="val 12602522"/>
              <a:gd name="adj2" fmla="val 16867657"/>
              <a:gd name="adj3" fmla="val 20844"/>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1"/>
          <p:cNvSpPr/>
          <p:nvPr/>
        </p:nvSpPr>
        <p:spPr>
          <a:xfrm rot="-8939422">
            <a:off x="3649612" y="34423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1"/>
          <p:cNvSpPr/>
          <p:nvPr/>
        </p:nvSpPr>
        <p:spPr>
          <a:xfrm rot="1821421">
            <a:off x="3649857" y="34421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31"/>
          <p:cNvSpPr/>
          <p:nvPr/>
        </p:nvSpPr>
        <p:spPr>
          <a:xfrm rot="-598995">
            <a:off x="3189261" y="14674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31"/>
          <p:cNvSpPr/>
          <p:nvPr/>
        </p:nvSpPr>
        <p:spPr>
          <a:xfrm rot="-176551">
            <a:off x="4302435" y="14673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1"/>
          <p:cNvSpPr/>
          <p:nvPr/>
        </p:nvSpPr>
        <p:spPr>
          <a:xfrm rot="10584085">
            <a:off x="4302418" y="14675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1"/>
          <p:cNvSpPr/>
          <p:nvPr/>
        </p:nvSpPr>
        <p:spPr>
          <a:xfrm rot="8347474">
            <a:off x="4931456" y="3431417"/>
            <a:ext cx="578072" cy="578435"/>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31"/>
          <p:cNvSpPr/>
          <p:nvPr/>
        </p:nvSpPr>
        <p:spPr>
          <a:xfrm rot="-2492975">
            <a:off x="4931530" y="3431343"/>
            <a:ext cx="578047" cy="578644"/>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31"/>
          <p:cNvSpPr/>
          <p:nvPr/>
        </p:nvSpPr>
        <p:spPr>
          <a:xfrm rot="-4555659">
            <a:off x="3248102" y="22093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1"/>
          <p:cNvSpPr/>
          <p:nvPr/>
        </p:nvSpPr>
        <p:spPr>
          <a:xfrm rot="6205784">
            <a:off x="3248236" y="22093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31"/>
          <p:cNvSpPr txBox="1"/>
          <p:nvPr/>
        </p:nvSpPr>
        <p:spPr>
          <a:xfrm>
            <a:off x="4332231" y="15437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469" name="Google Shape;2469;p131"/>
          <p:cNvSpPr txBox="1"/>
          <p:nvPr/>
        </p:nvSpPr>
        <p:spPr>
          <a:xfrm>
            <a:off x="3264550"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2470" name="Google Shape;2470;p131"/>
          <p:cNvSpPr txBox="1"/>
          <p:nvPr/>
        </p:nvSpPr>
        <p:spPr>
          <a:xfrm>
            <a:off x="3675648"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471" name="Google Shape;2471;p131"/>
          <p:cNvSpPr txBox="1"/>
          <p:nvPr/>
        </p:nvSpPr>
        <p:spPr>
          <a:xfrm>
            <a:off x="4945653"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472" name="Google Shape;2472;p131"/>
          <p:cNvSpPr txBox="1"/>
          <p:nvPr/>
        </p:nvSpPr>
        <p:spPr>
          <a:xfrm>
            <a:off x="5355068"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A9B7C0"/>
                </a:solidFill>
                <a:latin typeface="Roboto"/>
                <a:ea typeface="Roboto"/>
                <a:cs typeface="Roboto"/>
                <a:sym typeface="Roboto"/>
              </a:rPr>
              <a:t>04</a:t>
            </a:r>
            <a:endParaRPr sz="1600" b="1">
              <a:solidFill>
                <a:srgbClr val="A9B7C0"/>
              </a:solidFill>
              <a:latin typeface="Roboto"/>
              <a:ea typeface="Roboto"/>
              <a:cs typeface="Roboto"/>
              <a:sym typeface="Roboto"/>
            </a:endParaRPr>
          </a:p>
        </p:txBody>
      </p:sp>
      <p:sp>
        <p:nvSpPr>
          <p:cNvPr id="2473" name="Google Shape;2473;p131"/>
          <p:cNvSpPr txBox="1"/>
          <p:nvPr/>
        </p:nvSpPr>
        <p:spPr>
          <a:xfrm>
            <a:off x="0" y="2078050"/>
            <a:ext cx="296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Measure and Set Goals</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a:t>
            </a:r>
            <a:endParaRPr sz="1000">
              <a:latin typeface="Roboto"/>
              <a:ea typeface="Roboto"/>
              <a:cs typeface="Roboto"/>
              <a:sym typeface="Roboto"/>
            </a:endParaRPr>
          </a:p>
        </p:txBody>
      </p:sp>
      <p:sp>
        <p:nvSpPr>
          <p:cNvPr id="2474" name="Google Shape;2474;p131"/>
          <p:cNvSpPr txBox="1"/>
          <p:nvPr/>
        </p:nvSpPr>
        <p:spPr>
          <a:xfrm>
            <a:off x="0" y="3449650"/>
            <a:ext cx="2809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Involve the Right People </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000" b="1">
              <a:solidFill>
                <a:schemeClr val="dk1"/>
              </a:solidFill>
              <a:latin typeface="Roboto"/>
              <a:ea typeface="Roboto"/>
              <a:cs typeface="Roboto"/>
              <a:sym typeface="Roboto"/>
            </a:endParaRPr>
          </a:p>
          <a:p>
            <a:pPr marL="0" lvl="0" indent="0" algn="l" rtl="0">
              <a:spcBef>
                <a:spcPts val="1600"/>
              </a:spcBef>
              <a:spcAft>
                <a:spcPts val="1600"/>
              </a:spcAft>
              <a:buNone/>
            </a:pPr>
            <a:endParaRPr sz="800" b="1">
              <a:latin typeface="Roboto"/>
              <a:ea typeface="Roboto"/>
              <a:cs typeface="Roboto"/>
              <a:sym typeface="Roboto"/>
            </a:endParaRPr>
          </a:p>
        </p:txBody>
      </p:sp>
      <p:sp>
        <p:nvSpPr>
          <p:cNvPr id="2475" name="Google Shape;2475;p131"/>
          <p:cNvSpPr txBox="1"/>
          <p:nvPr/>
        </p:nvSpPr>
        <p:spPr>
          <a:xfrm>
            <a:off x="5715000" y="3906850"/>
            <a:ext cx="3407700" cy="944100"/>
          </a:xfrm>
          <a:prstGeom prst="rect">
            <a:avLst/>
          </a:prstGeom>
          <a:noFill/>
          <a:ln>
            <a:noFill/>
          </a:ln>
        </p:spPr>
        <p:txBody>
          <a:bodyPr spcFirstLastPara="1" wrap="square" lIns="457200" tIns="91425" rIns="91425" bIns="0" anchor="t" anchorCtr="0">
            <a:noAutofit/>
          </a:bodyPr>
          <a:lstStyle/>
          <a:p>
            <a:pPr marL="0" lvl="0" indent="0" algn="l" rtl="0">
              <a:lnSpc>
                <a:spcPct val="100000"/>
              </a:lnSpc>
              <a:spcBef>
                <a:spcPts val="0"/>
              </a:spcBef>
              <a:spcAft>
                <a:spcPts val="0"/>
              </a:spcAft>
              <a:buNone/>
            </a:pPr>
            <a:r>
              <a:rPr lang="en" b="1">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800" b="1">
              <a:latin typeface="Roboto"/>
              <a:ea typeface="Roboto"/>
              <a:cs typeface="Roboto"/>
              <a:sym typeface="Roboto"/>
            </a:endParaRPr>
          </a:p>
        </p:txBody>
      </p:sp>
      <p:sp>
        <p:nvSpPr>
          <p:cNvPr id="2476" name="Google Shape;2476;p131"/>
          <p:cNvSpPr txBox="1"/>
          <p:nvPr/>
        </p:nvSpPr>
        <p:spPr>
          <a:xfrm>
            <a:off x="5715000" y="1620850"/>
            <a:ext cx="2849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Measure Changes</a:t>
            </a:r>
            <a:endParaRPr sz="1000">
              <a:solidFill>
                <a:srgbClr val="A9B7C0"/>
              </a:solidFill>
              <a:latin typeface="Roboto"/>
              <a:ea typeface="Roboto"/>
              <a:cs typeface="Roboto"/>
              <a:sym typeface="Roboto"/>
            </a:endParaRPr>
          </a:p>
          <a:p>
            <a:pPr marL="0" lvl="0" indent="0" algn="l" rtl="0">
              <a:spcBef>
                <a:spcPts val="1600"/>
              </a:spcBef>
              <a:spcAft>
                <a:spcPts val="0"/>
              </a:spcAft>
              <a:buNone/>
            </a:pP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
        <p:nvSpPr>
          <p:cNvPr id="2477" name="Google Shape;2477;p131"/>
          <p:cNvSpPr txBox="1"/>
          <p:nvPr/>
        </p:nvSpPr>
        <p:spPr>
          <a:xfrm>
            <a:off x="5715000" y="2763850"/>
            <a:ext cx="27246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sz="1000" b="1">
                <a:solidFill>
                  <a:srgbClr val="A9B7C0"/>
                </a:solidFill>
                <a:latin typeface="Roboto"/>
                <a:ea typeface="Roboto"/>
                <a:cs typeface="Roboto"/>
                <a:sym typeface="Roboto"/>
              </a:rPr>
              <a:t>Execute the Plan</a:t>
            </a:r>
            <a:endParaRPr sz="800" b="1">
              <a:solidFill>
                <a:srgbClr val="A9B7C0"/>
              </a:solidFill>
              <a:latin typeface="Roboto"/>
              <a:ea typeface="Roboto"/>
              <a:cs typeface="Roboto"/>
              <a:sym typeface="Roboto"/>
            </a:endParaRPr>
          </a:p>
          <a:p>
            <a:pPr marL="0" lvl="0" indent="0" algn="l" rtl="0">
              <a:spcBef>
                <a:spcPts val="1600"/>
              </a:spcBef>
              <a:spcAft>
                <a:spcPts val="1600"/>
              </a:spcAft>
              <a:buNone/>
            </a:pPr>
            <a:endParaRPr sz="800" b="1">
              <a:solidFill>
                <a:srgbClr val="A9B7C0"/>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C097">
            <a:alpha val="29049"/>
          </a:srgbClr>
        </a:solidFill>
        <a:effectLst/>
      </p:bgPr>
    </p:bg>
    <p:spTree>
      <p:nvGrpSpPr>
        <p:cNvPr id="1" name="Shape 2481"/>
        <p:cNvGrpSpPr/>
        <p:nvPr/>
      </p:nvGrpSpPr>
      <p:grpSpPr>
        <a:xfrm>
          <a:off x="0" y="0"/>
          <a:ext cx="0" cy="0"/>
          <a:chOff x="0" y="0"/>
          <a:chExt cx="0" cy="0"/>
        </a:xfrm>
      </p:grpSpPr>
      <p:cxnSp>
        <p:nvCxnSpPr>
          <p:cNvPr id="2482" name="Google Shape;2482;p132"/>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cxnSp>
        <p:nvCxnSpPr>
          <p:cNvPr id="2483" name="Google Shape;2483;p132"/>
          <p:cNvCxnSpPr/>
          <p:nvPr/>
        </p:nvCxnSpPr>
        <p:spPr>
          <a:xfrm rot="10800000">
            <a:off x="457250" y="3446450"/>
            <a:ext cx="3031500" cy="0"/>
          </a:xfrm>
          <a:prstGeom prst="straightConnector1">
            <a:avLst/>
          </a:prstGeom>
          <a:noFill/>
          <a:ln w="9525" cap="flat" cmpd="sng">
            <a:solidFill>
              <a:srgbClr val="000000"/>
            </a:solidFill>
            <a:prstDash val="solid"/>
            <a:round/>
            <a:headEnd type="none" w="sm" len="sm"/>
            <a:tailEnd type="none" w="sm" len="sm"/>
          </a:ln>
        </p:spPr>
      </p:cxnSp>
      <p:sp>
        <p:nvSpPr>
          <p:cNvPr id="2484" name="Google Shape;2484;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4: Execute the Plan</a:t>
            </a:r>
            <a:endParaRPr>
              <a:solidFill>
                <a:schemeClr val="dk1"/>
              </a:solidFill>
            </a:endParaRPr>
          </a:p>
        </p:txBody>
      </p:sp>
      <p:sp>
        <p:nvSpPr>
          <p:cNvPr id="2485" name="Google Shape;2485;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cxnSp>
        <p:nvCxnSpPr>
          <p:cNvPr id="2486" name="Google Shape;2486;p132"/>
          <p:cNvCxnSpPr/>
          <p:nvPr/>
        </p:nvCxnSpPr>
        <p:spPr>
          <a:xfrm rot="10800000">
            <a:off x="4984248" y="3979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2487" name="Google Shape;2487;p132"/>
          <p:cNvCxnSpPr/>
          <p:nvPr/>
        </p:nvCxnSpPr>
        <p:spPr>
          <a:xfrm rot="10800000">
            <a:off x="5628648" y="2613588"/>
            <a:ext cx="2617500" cy="0"/>
          </a:xfrm>
          <a:prstGeom prst="straightConnector1">
            <a:avLst/>
          </a:prstGeom>
          <a:noFill/>
          <a:ln w="9525" cap="flat" cmpd="sng">
            <a:solidFill>
              <a:srgbClr val="000000"/>
            </a:solidFill>
            <a:prstDash val="solid"/>
            <a:round/>
            <a:headEnd type="none" w="sm" len="sm"/>
            <a:tailEnd type="none" w="sm" len="sm"/>
          </a:ln>
        </p:spPr>
      </p:cxnSp>
      <p:cxnSp>
        <p:nvCxnSpPr>
          <p:cNvPr id="2488" name="Google Shape;2488;p132"/>
          <p:cNvCxnSpPr/>
          <p:nvPr/>
        </p:nvCxnSpPr>
        <p:spPr>
          <a:xfrm rot="10800000">
            <a:off x="5165750" y="1616800"/>
            <a:ext cx="3050400" cy="0"/>
          </a:xfrm>
          <a:prstGeom prst="straightConnector1">
            <a:avLst/>
          </a:prstGeom>
          <a:noFill/>
          <a:ln w="9525" cap="flat" cmpd="sng">
            <a:solidFill>
              <a:srgbClr val="A9B7C0"/>
            </a:solidFill>
            <a:prstDash val="solid"/>
            <a:round/>
            <a:headEnd type="none" w="sm" len="sm"/>
            <a:tailEnd type="none" w="sm" len="sm"/>
          </a:ln>
        </p:spPr>
      </p:cxnSp>
      <p:sp>
        <p:nvSpPr>
          <p:cNvPr id="2489" name="Google Shape;2489;p132"/>
          <p:cNvSpPr/>
          <p:nvPr/>
        </p:nvSpPr>
        <p:spPr>
          <a:xfrm rot="-4979340">
            <a:off x="3196687" y="14562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2"/>
          <p:cNvSpPr/>
          <p:nvPr/>
        </p:nvSpPr>
        <p:spPr>
          <a:xfrm rot="7923045">
            <a:off x="3174958" y="1453927"/>
            <a:ext cx="2774756" cy="2775201"/>
          </a:xfrm>
          <a:prstGeom prst="blockArc">
            <a:avLst>
              <a:gd name="adj1" fmla="val 12602522"/>
              <a:gd name="adj2" fmla="val 16867657"/>
              <a:gd name="adj3" fmla="val 20844"/>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2"/>
          <p:cNvSpPr/>
          <p:nvPr/>
        </p:nvSpPr>
        <p:spPr>
          <a:xfrm rot="3597646">
            <a:off x="3178355" y="1465981"/>
            <a:ext cx="2774111" cy="2776438"/>
          </a:xfrm>
          <a:prstGeom prst="blockArc">
            <a:avLst>
              <a:gd name="adj1" fmla="val 12602522"/>
              <a:gd name="adj2" fmla="val 16867657"/>
              <a:gd name="adj3" fmla="val 20844"/>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2"/>
          <p:cNvSpPr/>
          <p:nvPr/>
        </p:nvSpPr>
        <p:spPr>
          <a:xfrm rot="4022619">
            <a:off x="5320201" y="2220795"/>
            <a:ext cx="577648" cy="579030"/>
          </a:xfrm>
          <a:prstGeom prst="pie">
            <a:avLst>
              <a:gd name="adj1" fmla="val 6190354"/>
              <a:gd name="adj2" fmla="val 14996165"/>
            </a:avLst>
          </a:prstGeom>
          <a:solidFill>
            <a:srgbClr val="365C8B"/>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2"/>
          <p:cNvSpPr/>
          <p:nvPr/>
        </p:nvSpPr>
        <p:spPr>
          <a:xfrm rot="-6818172">
            <a:off x="5317472" y="2211275"/>
            <a:ext cx="577660" cy="578915"/>
          </a:xfrm>
          <a:prstGeom prst="pie">
            <a:avLst>
              <a:gd name="adj1" fmla="val 4028252"/>
              <a:gd name="adj2" fmla="val 1718367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2"/>
          <p:cNvSpPr/>
          <p:nvPr/>
        </p:nvSpPr>
        <p:spPr>
          <a:xfrm rot="-9361798">
            <a:off x="3184638" y="1447961"/>
            <a:ext cx="2776555" cy="2773451"/>
          </a:xfrm>
          <a:prstGeom prst="blockArc">
            <a:avLst>
              <a:gd name="adj1" fmla="val 12602522"/>
              <a:gd name="adj2" fmla="val 16867657"/>
              <a:gd name="adj3" fmla="val 20844"/>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2"/>
          <p:cNvSpPr/>
          <p:nvPr/>
        </p:nvSpPr>
        <p:spPr>
          <a:xfrm rot="-8939422">
            <a:off x="3649612" y="34423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2"/>
          <p:cNvSpPr/>
          <p:nvPr/>
        </p:nvSpPr>
        <p:spPr>
          <a:xfrm rot="1821421">
            <a:off x="3649857" y="34421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2"/>
          <p:cNvSpPr/>
          <p:nvPr/>
        </p:nvSpPr>
        <p:spPr>
          <a:xfrm rot="-598995">
            <a:off x="3189261" y="14674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32"/>
          <p:cNvSpPr/>
          <p:nvPr/>
        </p:nvSpPr>
        <p:spPr>
          <a:xfrm rot="-176551">
            <a:off x="4302435" y="1467379"/>
            <a:ext cx="578563" cy="578263"/>
          </a:xfrm>
          <a:prstGeom prst="pie">
            <a:avLst>
              <a:gd name="adj1" fmla="val 6190354"/>
              <a:gd name="adj2" fmla="val 14996165"/>
            </a:avLst>
          </a:prstGeom>
          <a:solidFill>
            <a:srgbClr val="A9B7C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32"/>
          <p:cNvSpPr/>
          <p:nvPr/>
        </p:nvSpPr>
        <p:spPr>
          <a:xfrm rot="10584085">
            <a:off x="4302418" y="1467587"/>
            <a:ext cx="578340" cy="578041"/>
          </a:xfrm>
          <a:prstGeom prst="pie">
            <a:avLst>
              <a:gd name="adj1" fmla="val 4028252"/>
              <a:gd name="adj2" fmla="val 17183677"/>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32"/>
          <p:cNvSpPr/>
          <p:nvPr/>
        </p:nvSpPr>
        <p:spPr>
          <a:xfrm rot="8347474">
            <a:off x="4931456" y="3431417"/>
            <a:ext cx="578072" cy="578435"/>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2"/>
          <p:cNvSpPr/>
          <p:nvPr/>
        </p:nvSpPr>
        <p:spPr>
          <a:xfrm rot="-2492975">
            <a:off x="4931530" y="3431343"/>
            <a:ext cx="578047" cy="578644"/>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32"/>
          <p:cNvSpPr/>
          <p:nvPr/>
        </p:nvSpPr>
        <p:spPr>
          <a:xfrm rot="-4555659">
            <a:off x="3248102" y="22093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2"/>
          <p:cNvSpPr/>
          <p:nvPr/>
        </p:nvSpPr>
        <p:spPr>
          <a:xfrm rot="6205784">
            <a:off x="3248236" y="22093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32"/>
          <p:cNvSpPr txBox="1"/>
          <p:nvPr/>
        </p:nvSpPr>
        <p:spPr>
          <a:xfrm>
            <a:off x="4332231" y="15437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505" name="Google Shape;2505;p132"/>
          <p:cNvSpPr txBox="1"/>
          <p:nvPr/>
        </p:nvSpPr>
        <p:spPr>
          <a:xfrm>
            <a:off x="3264550"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2506" name="Google Shape;2506;p132"/>
          <p:cNvSpPr txBox="1"/>
          <p:nvPr/>
        </p:nvSpPr>
        <p:spPr>
          <a:xfrm>
            <a:off x="3675648"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507" name="Google Shape;2507;p132"/>
          <p:cNvSpPr txBox="1"/>
          <p:nvPr/>
        </p:nvSpPr>
        <p:spPr>
          <a:xfrm>
            <a:off x="4945653"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508" name="Google Shape;2508;p132"/>
          <p:cNvSpPr txBox="1"/>
          <p:nvPr/>
        </p:nvSpPr>
        <p:spPr>
          <a:xfrm>
            <a:off x="5355068"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2509" name="Google Shape;2509;p132"/>
          <p:cNvSpPr txBox="1"/>
          <p:nvPr/>
        </p:nvSpPr>
        <p:spPr>
          <a:xfrm>
            <a:off x="5715000" y="1620850"/>
            <a:ext cx="28497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sz="1000" b="1">
                <a:solidFill>
                  <a:srgbClr val="A9B7C0"/>
                </a:solidFill>
                <a:latin typeface="Roboto"/>
                <a:ea typeface="Roboto"/>
                <a:cs typeface="Roboto"/>
                <a:sym typeface="Roboto"/>
              </a:rPr>
              <a:t>Measure Changes</a:t>
            </a:r>
            <a:endParaRPr sz="800" b="1">
              <a:solidFill>
                <a:srgbClr val="A9B7C0"/>
              </a:solidFill>
              <a:latin typeface="Roboto"/>
              <a:ea typeface="Roboto"/>
              <a:cs typeface="Roboto"/>
              <a:sym typeface="Roboto"/>
            </a:endParaRPr>
          </a:p>
        </p:txBody>
      </p:sp>
      <p:sp>
        <p:nvSpPr>
          <p:cNvPr id="2510" name="Google Shape;2510;p132"/>
          <p:cNvSpPr txBox="1"/>
          <p:nvPr/>
        </p:nvSpPr>
        <p:spPr>
          <a:xfrm>
            <a:off x="5745000" y="2616800"/>
            <a:ext cx="3031500" cy="1033200"/>
          </a:xfrm>
          <a:prstGeom prst="rect">
            <a:avLst/>
          </a:prstGeom>
          <a:noFill/>
          <a:ln>
            <a:noFill/>
          </a:ln>
        </p:spPr>
        <p:txBody>
          <a:bodyPr spcFirstLastPara="1" wrap="square" lIns="457200" tIns="91425" rIns="91425" bIns="0" anchor="t" anchorCtr="0">
            <a:noAutofit/>
          </a:bodyPr>
          <a:lstStyle/>
          <a:p>
            <a:pPr marL="0" lvl="0" indent="0" algn="l" rtl="0">
              <a:lnSpc>
                <a:spcPct val="100000"/>
              </a:lnSpc>
              <a:spcBef>
                <a:spcPts val="0"/>
              </a:spcBef>
              <a:spcAft>
                <a:spcPts val="0"/>
              </a:spcAft>
              <a:buNone/>
            </a:pPr>
            <a:r>
              <a:rPr lang="en" b="1">
                <a:solidFill>
                  <a:schemeClr val="dk1"/>
                </a:solidFill>
                <a:latin typeface="Roboto"/>
                <a:ea typeface="Roboto"/>
                <a:cs typeface="Roboto"/>
                <a:sym typeface="Roboto"/>
              </a:rPr>
              <a:t>Execute the Plan</a:t>
            </a:r>
            <a:endParaRPr b="1">
              <a:solidFill>
                <a:schemeClr val="dk1"/>
              </a:solidFill>
              <a:latin typeface="Roboto"/>
              <a:ea typeface="Roboto"/>
              <a:cs typeface="Roboto"/>
              <a:sym typeface="Roboto"/>
            </a:endParaRPr>
          </a:p>
          <a:p>
            <a:pPr marL="0" lvl="0" indent="0" algn="l" rtl="0">
              <a:lnSpc>
                <a:spcPct val="10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Run training with a goal of training 25% of employees each quarter.</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b="1">
              <a:solidFill>
                <a:schemeClr val="dk1"/>
              </a:solidFill>
              <a:latin typeface="Roboto"/>
              <a:ea typeface="Roboto"/>
              <a:cs typeface="Roboto"/>
              <a:sym typeface="Roboto"/>
            </a:endParaRPr>
          </a:p>
          <a:p>
            <a:pPr marL="0" lvl="0" indent="0" algn="l" rtl="0">
              <a:spcBef>
                <a:spcPts val="1600"/>
              </a:spcBef>
              <a:spcAft>
                <a:spcPts val="1600"/>
              </a:spcAft>
              <a:buNone/>
            </a:pPr>
            <a:endParaRPr sz="800" b="1">
              <a:latin typeface="Roboto"/>
              <a:ea typeface="Roboto"/>
              <a:cs typeface="Roboto"/>
              <a:sym typeface="Roboto"/>
            </a:endParaRPr>
          </a:p>
        </p:txBody>
      </p:sp>
      <p:sp>
        <p:nvSpPr>
          <p:cNvPr id="2511" name="Google Shape;2511;p132"/>
          <p:cNvSpPr txBox="1"/>
          <p:nvPr/>
        </p:nvSpPr>
        <p:spPr>
          <a:xfrm>
            <a:off x="5715000" y="3906850"/>
            <a:ext cx="3231900" cy="637500"/>
          </a:xfrm>
          <a:prstGeom prst="rect">
            <a:avLst/>
          </a:prstGeom>
          <a:noFill/>
          <a:ln>
            <a:noFill/>
          </a:ln>
        </p:spPr>
        <p:txBody>
          <a:bodyPr spcFirstLastPara="1" wrap="square" lIns="457200" tIns="91425" rIns="91425" bIns="0" anchor="t" anchorCtr="0">
            <a:noAutofit/>
          </a:bodyPr>
          <a:lstStyle/>
          <a:p>
            <a:pPr marL="0" lvl="0" indent="0" algn="l" rtl="0">
              <a:lnSpc>
                <a:spcPct val="100000"/>
              </a:lnSpc>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1200">
              <a:solidFill>
                <a:schemeClr val="dk1"/>
              </a:solidFill>
              <a:latin typeface="Roboto"/>
              <a:ea typeface="Roboto"/>
              <a:cs typeface="Roboto"/>
              <a:sym typeface="Roboto"/>
            </a:endParaRPr>
          </a:p>
        </p:txBody>
      </p:sp>
      <p:sp>
        <p:nvSpPr>
          <p:cNvPr id="2512" name="Google Shape;2512;p132"/>
          <p:cNvSpPr txBox="1"/>
          <p:nvPr/>
        </p:nvSpPr>
        <p:spPr>
          <a:xfrm>
            <a:off x="0" y="2078050"/>
            <a:ext cx="296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Measure and Set Goals </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a:t>
            </a:r>
            <a:endParaRPr sz="1000">
              <a:latin typeface="Roboto"/>
              <a:ea typeface="Roboto"/>
              <a:cs typeface="Roboto"/>
              <a:sym typeface="Roboto"/>
            </a:endParaRPr>
          </a:p>
        </p:txBody>
      </p:sp>
      <p:sp>
        <p:nvSpPr>
          <p:cNvPr id="2513" name="Google Shape;2513;p132"/>
          <p:cNvSpPr txBox="1"/>
          <p:nvPr/>
        </p:nvSpPr>
        <p:spPr>
          <a:xfrm>
            <a:off x="0" y="3449650"/>
            <a:ext cx="28095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Involve the Right People</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000" b="1">
              <a:solidFill>
                <a:schemeClr val="dk1"/>
              </a:solidFill>
              <a:latin typeface="Roboto"/>
              <a:ea typeface="Roboto"/>
              <a:cs typeface="Roboto"/>
              <a:sym typeface="Roboto"/>
            </a:endParaRPr>
          </a:p>
          <a:p>
            <a:pPr marL="0" lvl="0" indent="0" algn="l" rtl="0">
              <a:spcBef>
                <a:spcPts val="1600"/>
              </a:spcBef>
              <a:spcAft>
                <a:spcPts val="1600"/>
              </a:spcAft>
              <a:buNone/>
            </a:pPr>
            <a:endParaRPr sz="800" b="1">
              <a:latin typeface="Roboto"/>
              <a:ea typeface="Roboto"/>
              <a:cs typeface="Roboto"/>
              <a:sym typeface="Roboto"/>
            </a:endParaRPr>
          </a:p>
        </p:txBody>
      </p:sp>
      <p:sp>
        <p:nvSpPr>
          <p:cNvPr id="2514" name="Google Shape;2514;p132"/>
          <p:cNvSpPr txBox="1">
            <a:spLocks noGrp="1"/>
          </p:cNvSpPr>
          <p:nvPr>
            <p:ph type="subTitle" idx="1"/>
          </p:nvPr>
        </p:nvSpPr>
        <p:spPr>
          <a:xfrm>
            <a:off x="0" y="675975"/>
            <a:ext cx="8507700" cy="700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After developing the training, run it with the goal of training 25% of employees every quarter.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06"/>
          <p:cNvSpPr txBox="1">
            <a:spLocks noGrp="1"/>
          </p:cNvSpPr>
          <p:nvPr>
            <p:ph type="title"/>
          </p:nvPr>
        </p:nvSpPr>
        <p:spPr>
          <a:xfrm>
            <a:off x="274350" y="19863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Aligning </a:t>
            </a:r>
            <a:br>
              <a:rPr lang="en"/>
            </a:br>
            <a:r>
              <a:rPr lang="en"/>
              <a:t>with an Organization </a:t>
            </a:r>
            <a:endParaRPr/>
          </a:p>
        </p:txBody>
      </p:sp>
      <p:sp>
        <p:nvSpPr>
          <p:cNvPr id="2058" name="Google Shape;2058;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
        <p:nvSpPr>
          <p:cNvPr id="2059" name="Google Shape;2059;p10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C097">
            <a:alpha val="29049"/>
          </a:srgbClr>
        </a:solidFill>
        <a:effectLst/>
      </p:bgPr>
    </p:bg>
    <p:spTree>
      <p:nvGrpSpPr>
        <p:cNvPr id="1" name="Shape 2518"/>
        <p:cNvGrpSpPr/>
        <p:nvPr/>
      </p:nvGrpSpPr>
      <p:grpSpPr>
        <a:xfrm>
          <a:off x="0" y="0"/>
          <a:ext cx="0" cy="0"/>
          <a:chOff x="0" y="0"/>
          <a:chExt cx="0" cy="0"/>
        </a:xfrm>
      </p:grpSpPr>
      <p:cxnSp>
        <p:nvCxnSpPr>
          <p:cNvPr id="2519" name="Google Shape;2519;p133"/>
          <p:cNvCxnSpPr/>
          <p:nvPr/>
        </p:nvCxnSpPr>
        <p:spPr>
          <a:xfrm rot="10800000">
            <a:off x="4984248" y="3979850"/>
            <a:ext cx="3231900" cy="0"/>
          </a:xfrm>
          <a:prstGeom prst="straightConnector1">
            <a:avLst/>
          </a:prstGeom>
          <a:noFill/>
          <a:ln w="9525" cap="flat" cmpd="sng">
            <a:solidFill>
              <a:srgbClr val="000000"/>
            </a:solidFill>
            <a:prstDash val="solid"/>
            <a:round/>
            <a:headEnd type="none" w="sm" len="sm"/>
            <a:tailEnd type="none" w="sm" len="sm"/>
          </a:ln>
        </p:spPr>
      </p:cxnSp>
      <p:cxnSp>
        <p:nvCxnSpPr>
          <p:cNvPr id="2520" name="Google Shape;2520;p133"/>
          <p:cNvCxnSpPr/>
          <p:nvPr/>
        </p:nvCxnSpPr>
        <p:spPr>
          <a:xfrm rot="10800000">
            <a:off x="5628648" y="2613588"/>
            <a:ext cx="2617500" cy="0"/>
          </a:xfrm>
          <a:prstGeom prst="straightConnector1">
            <a:avLst/>
          </a:prstGeom>
          <a:noFill/>
          <a:ln w="9525" cap="flat" cmpd="sng">
            <a:solidFill>
              <a:srgbClr val="000000"/>
            </a:solidFill>
            <a:prstDash val="solid"/>
            <a:round/>
            <a:headEnd type="none" w="sm" len="sm"/>
            <a:tailEnd type="none" w="sm" len="sm"/>
          </a:ln>
        </p:spPr>
      </p:cxnSp>
      <p:cxnSp>
        <p:nvCxnSpPr>
          <p:cNvPr id="2521" name="Google Shape;2521;p133"/>
          <p:cNvCxnSpPr/>
          <p:nvPr/>
        </p:nvCxnSpPr>
        <p:spPr>
          <a:xfrm rot="10800000">
            <a:off x="5165750" y="1616800"/>
            <a:ext cx="3050400" cy="0"/>
          </a:xfrm>
          <a:prstGeom prst="straightConnector1">
            <a:avLst/>
          </a:prstGeom>
          <a:noFill/>
          <a:ln w="9525" cap="flat" cmpd="sng">
            <a:solidFill>
              <a:srgbClr val="000000"/>
            </a:solidFill>
            <a:prstDash val="solid"/>
            <a:round/>
            <a:headEnd type="none" w="sm" len="sm"/>
            <a:tailEnd type="none" w="sm" len="sm"/>
          </a:ln>
        </p:spPr>
      </p:cxnSp>
      <p:cxnSp>
        <p:nvCxnSpPr>
          <p:cNvPr id="2522" name="Google Shape;2522;p133"/>
          <p:cNvCxnSpPr/>
          <p:nvPr/>
        </p:nvCxnSpPr>
        <p:spPr>
          <a:xfrm rot="10800000">
            <a:off x="457250" y="3446450"/>
            <a:ext cx="3031500" cy="0"/>
          </a:xfrm>
          <a:prstGeom prst="straightConnector1">
            <a:avLst/>
          </a:prstGeom>
          <a:noFill/>
          <a:ln w="9525" cap="flat" cmpd="sng">
            <a:solidFill>
              <a:srgbClr val="000000"/>
            </a:solidFill>
            <a:prstDash val="solid"/>
            <a:round/>
            <a:headEnd type="none" w="sm" len="sm"/>
            <a:tailEnd type="none" w="sm" len="sm"/>
          </a:ln>
        </p:spPr>
      </p:cxnSp>
      <p:cxnSp>
        <p:nvCxnSpPr>
          <p:cNvPr id="2523" name="Google Shape;2523;p133"/>
          <p:cNvCxnSpPr/>
          <p:nvPr/>
        </p:nvCxnSpPr>
        <p:spPr>
          <a:xfrm rot="10800000">
            <a:off x="457300" y="2074850"/>
            <a:ext cx="3407700" cy="0"/>
          </a:xfrm>
          <a:prstGeom prst="straightConnector1">
            <a:avLst/>
          </a:prstGeom>
          <a:noFill/>
          <a:ln w="9525" cap="flat" cmpd="sng">
            <a:solidFill>
              <a:srgbClr val="000000"/>
            </a:solidFill>
            <a:prstDash val="solid"/>
            <a:round/>
            <a:headEnd type="none" w="sm" len="sm"/>
            <a:tailEnd type="none" w="sm" len="sm"/>
          </a:ln>
        </p:spPr>
      </p:cxnSp>
      <p:sp>
        <p:nvSpPr>
          <p:cNvPr id="2524" name="Google Shape;2524;p13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Step 5: Measure Change</a:t>
            </a:r>
            <a:endParaRPr/>
          </a:p>
        </p:txBody>
      </p:sp>
      <p:sp>
        <p:nvSpPr>
          <p:cNvPr id="2525" name="Google Shape;2525;p13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600"/>
              <a:t>After training the entire company, have the pentesters rerun the original phishing campaign.</a:t>
            </a:r>
            <a:endParaRPr sz="1600"/>
          </a:p>
        </p:txBody>
      </p:sp>
      <p:sp>
        <p:nvSpPr>
          <p:cNvPr id="2526" name="Google Shape;2526;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527" name="Google Shape;2527;p133"/>
          <p:cNvSpPr/>
          <p:nvPr/>
        </p:nvSpPr>
        <p:spPr>
          <a:xfrm rot="-4979340">
            <a:off x="3196687" y="1456287"/>
            <a:ext cx="2767493" cy="2771887"/>
          </a:xfrm>
          <a:prstGeom prst="blockArc">
            <a:avLst>
              <a:gd name="adj1" fmla="val 12602522"/>
              <a:gd name="adj2" fmla="val 16867657"/>
              <a:gd name="adj3" fmla="val 20844"/>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3"/>
          <p:cNvSpPr/>
          <p:nvPr/>
        </p:nvSpPr>
        <p:spPr>
          <a:xfrm rot="7923045">
            <a:off x="3174958" y="1453927"/>
            <a:ext cx="2774756" cy="2775201"/>
          </a:xfrm>
          <a:prstGeom prst="blockArc">
            <a:avLst>
              <a:gd name="adj1" fmla="val 12602522"/>
              <a:gd name="adj2" fmla="val 16867657"/>
              <a:gd name="adj3" fmla="val 20844"/>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3"/>
          <p:cNvSpPr/>
          <p:nvPr/>
        </p:nvSpPr>
        <p:spPr>
          <a:xfrm rot="3597646">
            <a:off x="3178355" y="1465981"/>
            <a:ext cx="2774111" cy="2776438"/>
          </a:xfrm>
          <a:prstGeom prst="blockArc">
            <a:avLst>
              <a:gd name="adj1" fmla="val 12602522"/>
              <a:gd name="adj2" fmla="val 16867657"/>
              <a:gd name="adj3" fmla="val 20844"/>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3"/>
          <p:cNvSpPr/>
          <p:nvPr/>
        </p:nvSpPr>
        <p:spPr>
          <a:xfrm rot="4022619">
            <a:off x="5320201" y="2220795"/>
            <a:ext cx="577648" cy="579030"/>
          </a:xfrm>
          <a:prstGeom prst="pie">
            <a:avLst>
              <a:gd name="adj1" fmla="val 6190354"/>
              <a:gd name="adj2" fmla="val 14996165"/>
            </a:avLst>
          </a:prstGeom>
          <a:solidFill>
            <a:srgbClr val="365C8B"/>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3"/>
          <p:cNvSpPr/>
          <p:nvPr/>
        </p:nvSpPr>
        <p:spPr>
          <a:xfrm rot="-6818172">
            <a:off x="5317472" y="2211275"/>
            <a:ext cx="577660" cy="578915"/>
          </a:xfrm>
          <a:prstGeom prst="pie">
            <a:avLst>
              <a:gd name="adj1" fmla="val 4028252"/>
              <a:gd name="adj2" fmla="val 17183677"/>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3"/>
          <p:cNvSpPr/>
          <p:nvPr/>
        </p:nvSpPr>
        <p:spPr>
          <a:xfrm rot="-9361798">
            <a:off x="3184638" y="1447961"/>
            <a:ext cx="2776555" cy="2773451"/>
          </a:xfrm>
          <a:prstGeom prst="blockArc">
            <a:avLst>
              <a:gd name="adj1" fmla="val 12602522"/>
              <a:gd name="adj2" fmla="val 16867657"/>
              <a:gd name="adj3" fmla="val 20844"/>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3"/>
          <p:cNvSpPr/>
          <p:nvPr/>
        </p:nvSpPr>
        <p:spPr>
          <a:xfrm rot="-8939422">
            <a:off x="3649612" y="3442339"/>
            <a:ext cx="578242" cy="578192"/>
          </a:xfrm>
          <a:prstGeom prst="pie">
            <a:avLst>
              <a:gd name="adj1" fmla="val 6190354"/>
              <a:gd name="adj2" fmla="val 14996165"/>
            </a:avLst>
          </a:prstGeom>
          <a:solidFill>
            <a:srgbClr val="AFCA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3"/>
          <p:cNvSpPr/>
          <p:nvPr/>
        </p:nvSpPr>
        <p:spPr>
          <a:xfrm rot="1821421">
            <a:off x="3649857" y="3442103"/>
            <a:ext cx="578171" cy="578109"/>
          </a:xfrm>
          <a:prstGeom prst="pie">
            <a:avLst>
              <a:gd name="adj1" fmla="val 4028252"/>
              <a:gd name="adj2" fmla="val 17183677"/>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3"/>
          <p:cNvSpPr/>
          <p:nvPr/>
        </p:nvSpPr>
        <p:spPr>
          <a:xfrm rot="-598995">
            <a:off x="3189261" y="1467415"/>
            <a:ext cx="2777455" cy="2773180"/>
          </a:xfrm>
          <a:prstGeom prst="blockArc">
            <a:avLst>
              <a:gd name="adj1" fmla="val 12513247"/>
              <a:gd name="adj2" fmla="val 16867657"/>
              <a:gd name="adj3" fmla="val 20844"/>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3"/>
          <p:cNvSpPr/>
          <p:nvPr/>
        </p:nvSpPr>
        <p:spPr>
          <a:xfrm rot="-176551">
            <a:off x="4302435" y="1467379"/>
            <a:ext cx="578563" cy="578263"/>
          </a:xfrm>
          <a:prstGeom prst="pie">
            <a:avLst>
              <a:gd name="adj1" fmla="val 6190354"/>
              <a:gd name="adj2" fmla="val 14996165"/>
            </a:avLst>
          </a:prstGeom>
          <a:solidFill>
            <a:srgbClr val="21294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3"/>
          <p:cNvSpPr/>
          <p:nvPr/>
        </p:nvSpPr>
        <p:spPr>
          <a:xfrm rot="10584085">
            <a:off x="4302418" y="1467587"/>
            <a:ext cx="578340" cy="578041"/>
          </a:xfrm>
          <a:prstGeom prst="pie">
            <a:avLst>
              <a:gd name="adj1" fmla="val 4028252"/>
              <a:gd name="adj2" fmla="val 17183677"/>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3"/>
          <p:cNvSpPr/>
          <p:nvPr/>
        </p:nvSpPr>
        <p:spPr>
          <a:xfrm rot="8347474">
            <a:off x="4931456" y="3431417"/>
            <a:ext cx="578072" cy="578435"/>
          </a:xfrm>
          <a:prstGeom prst="pie">
            <a:avLst>
              <a:gd name="adj1" fmla="val 6190354"/>
              <a:gd name="adj2" fmla="val 14996165"/>
            </a:avLst>
          </a:prstGeom>
          <a:solidFill>
            <a:srgbClr val="4FA786"/>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3"/>
          <p:cNvSpPr/>
          <p:nvPr/>
        </p:nvSpPr>
        <p:spPr>
          <a:xfrm rot="-2492975">
            <a:off x="4931530" y="3431343"/>
            <a:ext cx="578047" cy="578644"/>
          </a:xfrm>
          <a:prstGeom prst="pie">
            <a:avLst>
              <a:gd name="adj1" fmla="val 4028252"/>
              <a:gd name="adj2" fmla="val 17183677"/>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3"/>
          <p:cNvSpPr/>
          <p:nvPr/>
        </p:nvSpPr>
        <p:spPr>
          <a:xfrm rot="-4555659">
            <a:off x="3248102" y="2209369"/>
            <a:ext cx="577429" cy="578884"/>
          </a:xfrm>
          <a:prstGeom prst="pie">
            <a:avLst>
              <a:gd name="adj1" fmla="val 6190354"/>
              <a:gd name="adj2" fmla="val 14996165"/>
            </a:avLst>
          </a:prstGeom>
          <a:solidFill>
            <a:srgbClr val="F7EF6A"/>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3"/>
          <p:cNvSpPr/>
          <p:nvPr/>
        </p:nvSpPr>
        <p:spPr>
          <a:xfrm rot="6205784">
            <a:off x="3248236" y="2209364"/>
            <a:ext cx="577388" cy="578847"/>
          </a:xfrm>
          <a:prstGeom prst="pie">
            <a:avLst>
              <a:gd name="adj1" fmla="val 4028252"/>
              <a:gd name="adj2" fmla="val 1718367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3"/>
          <p:cNvSpPr txBox="1"/>
          <p:nvPr/>
        </p:nvSpPr>
        <p:spPr>
          <a:xfrm>
            <a:off x="4332231" y="1543736"/>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05</a:t>
            </a:r>
            <a:endParaRPr sz="1600" b="1">
              <a:solidFill>
                <a:srgbClr val="FFFFFF"/>
              </a:solidFill>
              <a:latin typeface="Roboto"/>
              <a:ea typeface="Roboto"/>
              <a:cs typeface="Roboto"/>
              <a:sym typeface="Roboto"/>
            </a:endParaRPr>
          </a:p>
        </p:txBody>
      </p:sp>
      <p:sp>
        <p:nvSpPr>
          <p:cNvPr id="2543" name="Google Shape;2543;p133"/>
          <p:cNvSpPr txBox="1"/>
          <p:nvPr/>
        </p:nvSpPr>
        <p:spPr>
          <a:xfrm>
            <a:off x="3264550"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Roboto"/>
                <a:ea typeface="Roboto"/>
                <a:cs typeface="Roboto"/>
                <a:sym typeface="Roboto"/>
              </a:rPr>
              <a:t>01</a:t>
            </a:r>
            <a:endParaRPr sz="1600" b="1">
              <a:latin typeface="Roboto"/>
              <a:ea typeface="Roboto"/>
              <a:cs typeface="Roboto"/>
              <a:sym typeface="Roboto"/>
            </a:endParaRPr>
          </a:p>
        </p:txBody>
      </p:sp>
      <p:sp>
        <p:nvSpPr>
          <p:cNvPr id="2544" name="Google Shape;2544;p133"/>
          <p:cNvSpPr txBox="1"/>
          <p:nvPr/>
        </p:nvSpPr>
        <p:spPr>
          <a:xfrm>
            <a:off x="3675648"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sp>
        <p:nvSpPr>
          <p:cNvPr id="2545" name="Google Shape;2545;p133"/>
          <p:cNvSpPr txBox="1"/>
          <p:nvPr/>
        </p:nvSpPr>
        <p:spPr>
          <a:xfrm>
            <a:off x="4945653" y="3516001"/>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sp>
        <p:nvSpPr>
          <p:cNvPr id="2546" name="Google Shape;2546;p133"/>
          <p:cNvSpPr txBox="1"/>
          <p:nvPr/>
        </p:nvSpPr>
        <p:spPr>
          <a:xfrm>
            <a:off x="5355068" y="2289010"/>
            <a:ext cx="507900" cy="2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2547" name="Google Shape;2547;p133"/>
          <p:cNvSpPr txBox="1"/>
          <p:nvPr/>
        </p:nvSpPr>
        <p:spPr>
          <a:xfrm>
            <a:off x="0" y="2078050"/>
            <a:ext cx="29691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Measure and Set Goals</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Measure how employees interact with the campaign, determining the percentage of employees who download the files and who they are. Set goals based on this data.</a:t>
            </a:r>
            <a:endParaRPr sz="1000">
              <a:latin typeface="Roboto"/>
              <a:ea typeface="Roboto"/>
              <a:cs typeface="Roboto"/>
              <a:sym typeface="Roboto"/>
            </a:endParaRPr>
          </a:p>
        </p:txBody>
      </p:sp>
      <p:sp>
        <p:nvSpPr>
          <p:cNvPr id="2548" name="Google Shape;2548;p133"/>
          <p:cNvSpPr txBox="1"/>
          <p:nvPr/>
        </p:nvSpPr>
        <p:spPr>
          <a:xfrm>
            <a:off x="0" y="3449650"/>
            <a:ext cx="2809500" cy="12987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Involve the Right People</a:t>
            </a:r>
            <a:br>
              <a:rPr lang="en" sz="1200" b="1">
                <a:solidFill>
                  <a:schemeClr val="dk1"/>
                </a:solidFill>
                <a:latin typeface="Roboto"/>
                <a:ea typeface="Roboto"/>
                <a:cs typeface="Roboto"/>
                <a:sym typeface="Roboto"/>
              </a:rPr>
            </a:br>
            <a:r>
              <a:rPr lang="en" sz="1200">
                <a:solidFill>
                  <a:schemeClr val="dk1"/>
                </a:solidFill>
                <a:latin typeface="Roboto"/>
                <a:ea typeface="Roboto"/>
                <a:cs typeface="Roboto"/>
                <a:sym typeface="Roboto"/>
              </a:rPr>
              <a:t>Inform at least the CEO and/or CIO, director of HR, and the person in charge of internal training and communication.  </a:t>
            </a:r>
            <a:endParaRPr sz="1200">
              <a:solidFill>
                <a:schemeClr val="dk1"/>
              </a:solidFill>
              <a:latin typeface="Roboto"/>
              <a:ea typeface="Roboto"/>
              <a:cs typeface="Roboto"/>
              <a:sym typeface="Roboto"/>
            </a:endParaRPr>
          </a:p>
          <a:p>
            <a:pPr marL="0" lvl="0" indent="0" algn="l" rtl="0">
              <a:spcBef>
                <a:spcPts val="1600"/>
              </a:spcBef>
              <a:spcAft>
                <a:spcPts val="1600"/>
              </a:spcAft>
              <a:buNone/>
            </a:pPr>
            <a:endParaRPr sz="800" b="1">
              <a:latin typeface="Roboto"/>
              <a:ea typeface="Roboto"/>
              <a:cs typeface="Roboto"/>
              <a:sym typeface="Roboto"/>
            </a:endParaRPr>
          </a:p>
        </p:txBody>
      </p:sp>
      <p:sp>
        <p:nvSpPr>
          <p:cNvPr id="2549" name="Google Shape;2549;p133"/>
          <p:cNvSpPr txBox="1"/>
          <p:nvPr/>
        </p:nvSpPr>
        <p:spPr>
          <a:xfrm>
            <a:off x="5715000" y="1620850"/>
            <a:ext cx="3050400" cy="992700"/>
          </a:xfrm>
          <a:prstGeom prst="rect">
            <a:avLst/>
          </a:prstGeom>
          <a:noFill/>
          <a:ln>
            <a:noFill/>
          </a:ln>
        </p:spPr>
        <p:txBody>
          <a:bodyPr spcFirstLastPara="1" wrap="square" lIns="457200" tIns="91425" rIns="91425" bIns="0" anchor="t" anchorCtr="0">
            <a:noAutofit/>
          </a:bodyPr>
          <a:lstStyle/>
          <a:p>
            <a:pPr marL="0" lvl="0" indent="0" algn="l" rtl="0">
              <a:lnSpc>
                <a:spcPct val="100000"/>
              </a:lnSpc>
              <a:spcBef>
                <a:spcPts val="0"/>
              </a:spcBef>
              <a:spcAft>
                <a:spcPts val="0"/>
              </a:spcAft>
              <a:buNone/>
            </a:pPr>
            <a:r>
              <a:rPr lang="en" b="1">
                <a:latin typeface="Roboto"/>
                <a:ea typeface="Roboto"/>
                <a:cs typeface="Roboto"/>
                <a:sym typeface="Roboto"/>
              </a:rPr>
              <a:t>Measure Changes</a:t>
            </a:r>
            <a:endParaRPr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Determine success or failure based on goals set in Step 1. </a:t>
            </a:r>
            <a:endParaRPr sz="1200">
              <a:latin typeface="Roboto"/>
              <a:ea typeface="Roboto"/>
              <a:cs typeface="Roboto"/>
              <a:sym typeface="Roboto"/>
            </a:endParaRPr>
          </a:p>
          <a:p>
            <a:pPr marL="0" lvl="0" indent="0" algn="l" rtl="0">
              <a:spcBef>
                <a:spcPts val="0"/>
              </a:spcBef>
              <a:spcAft>
                <a:spcPts val="1600"/>
              </a:spcAft>
              <a:buNone/>
            </a:pPr>
            <a:endParaRPr b="1">
              <a:latin typeface="Roboto"/>
              <a:ea typeface="Roboto"/>
              <a:cs typeface="Roboto"/>
              <a:sym typeface="Roboto"/>
            </a:endParaRPr>
          </a:p>
        </p:txBody>
      </p:sp>
      <p:sp>
        <p:nvSpPr>
          <p:cNvPr id="2550" name="Google Shape;2550;p133"/>
          <p:cNvSpPr txBox="1"/>
          <p:nvPr/>
        </p:nvSpPr>
        <p:spPr>
          <a:xfrm>
            <a:off x="5745000" y="2616800"/>
            <a:ext cx="3050400" cy="899100"/>
          </a:xfrm>
          <a:prstGeom prst="rect">
            <a:avLst/>
          </a:prstGeom>
          <a:noFill/>
          <a:ln>
            <a:noFill/>
          </a:ln>
        </p:spPr>
        <p:txBody>
          <a:bodyPr spcFirstLastPara="1" wrap="square" lIns="457200" tIns="91425" rIns="91425" bIns="0" anchor="t" anchorCtr="0">
            <a:noAutofit/>
          </a:bodyPr>
          <a:lstStyle/>
          <a:p>
            <a:pPr marL="0" lvl="0" indent="0" algn="l" rtl="0">
              <a:lnSpc>
                <a:spcPct val="100000"/>
              </a:lnSpc>
              <a:spcBef>
                <a:spcPts val="0"/>
              </a:spcBef>
              <a:spcAft>
                <a:spcPts val="0"/>
              </a:spcAft>
              <a:buNone/>
            </a:pPr>
            <a:r>
              <a:rPr lang="en" b="1">
                <a:solidFill>
                  <a:schemeClr val="dk1"/>
                </a:solidFill>
                <a:latin typeface="Roboto"/>
                <a:ea typeface="Roboto"/>
                <a:cs typeface="Roboto"/>
                <a:sym typeface="Roboto"/>
              </a:rPr>
              <a:t>Execute the Plan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Run training with a goal of training 25% of employees each quarter.</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b="1">
              <a:solidFill>
                <a:schemeClr val="dk1"/>
              </a:solidFill>
              <a:latin typeface="Roboto"/>
              <a:ea typeface="Roboto"/>
              <a:cs typeface="Roboto"/>
              <a:sym typeface="Roboto"/>
            </a:endParaRPr>
          </a:p>
          <a:p>
            <a:pPr marL="0" lvl="0" indent="0" algn="l" rtl="0">
              <a:spcBef>
                <a:spcPts val="1600"/>
              </a:spcBef>
              <a:spcAft>
                <a:spcPts val="1600"/>
              </a:spcAft>
              <a:buNone/>
            </a:pPr>
            <a:endParaRPr sz="800" b="1">
              <a:latin typeface="Roboto"/>
              <a:ea typeface="Roboto"/>
              <a:cs typeface="Roboto"/>
              <a:sym typeface="Roboto"/>
            </a:endParaRPr>
          </a:p>
        </p:txBody>
      </p:sp>
      <p:sp>
        <p:nvSpPr>
          <p:cNvPr id="2551" name="Google Shape;2551;p133"/>
          <p:cNvSpPr txBox="1"/>
          <p:nvPr/>
        </p:nvSpPr>
        <p:spPr>
          <a:xfrm>
            <a:off x="5715000" y="3906850"/>
            <a:ext cx="3231900" cy="637500"/>
          </a:xfrm>
          <a:prstGeom prst="rect">
            <a:avLst/>
          </a:prstGeom>
          <a:noFill/>
          <a:ln>
            <a:noFill/>
          </a:ln>
        </p:spPr>
        <p:txBody>
          <a:bodyPr spcFirstLastPara="1" wrap="square" lIns="457200" tIns="91425" rIns="91425"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latin typeface="Roboto"/>
                <a:ea typeface="Roboto"/>
                <a:cs typeface="Roboto"/>
                <a:sym typeface="Roboto"/>
              </a:rPr>
              <a:t>Create an Action Plan</a:t>
            </a:r>
            <a:endParaRPr b="1">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Develop training to cover dangers of malware and how malware can spread through phishing and vishing.</a:t>
            </a:r>
            <a:endParaRPr sz="12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56" name="Google Shape;2556;p13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15 minutes</a:t>
            </a:r>
            <a:endParaRPr/>
          </a:p>
        </p:txBody>
      </p:sp>
      <p:sp>
        <p:nvSpPr>
          <p:cNvPr id="2557" name="Google Shape;2557;p1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558" name="Google Shape;2558;p13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Applying the Security Culture Framework: Part 1 </a:t>
            </a:r>
            <a:endParaRPr>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latin typeface="Roboto Light"/>
                <a:ea typeface="Roboto Light"/>
                <a:cs typeface="Roboto Light"/>
                <a:sym typeface="Roboto Light"/>
              </a:rPr>
              <a:t>You'll play the role of a security consultant contracted by a local bank to develop a plan for strengthening physical security.</a:t>
            </a:r>
            <a:br>
              <a:rPr lang="en" sz="1800">
                <a:latin typeface="Roboto Light"/>
                <a:ea typeface="Roboto Light"/>
                <a:cs typeface="Roboto Light"/>
                <a:sym typeface="Roboto Light"/>
              </a:rPr>
            </a:br>
            <a:endParaRPr sz="1800">
              <a:latin typeface="Roboto Light"/>
              <a:ea typeface="Roboto Light"/>
              <a:cs typeface="Roboto Light"/>
              <a:sym typeface="Roboto Light"/>
            </a:endParaRPr>
          </a:p>
          <a:p>
            <a:pPr marL="0" lvl="0" indent="0" algn="l" rtl="0">
              <a:spcBef>
                <a:spcPts val="800"/>
              </a:spcBef>
              <a:spcAft>
                <a:spcPts val="800"/>
              </a:spcAft>
              <a:buNone/>
            </a:pPr>
            <a:endParaRPr sz="1800">
              <a:latin typeface="Roboto Light"/>
              <a:ea typeface="Roboto Light"/>
              <a:cs typeface="Roboto Light"/>
              <a:sym typeface="Robo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67"/>
        <p:cNvGrpSpPr/>
        <p:nvPr/>
      </p:nvGrpSpPr>
      <p:grpSpPr>
        <a:xfrm>
          <a:off x="0" y="0"/>
          <a:ext cx="0" cy="0"/>
          <a:chOff x="0" y="0"/>
          <a:chExt cx="0" cy="0"/>
        </a:xfrm>
      </p:grpSpPr>
      <p:sp>
        <p:nvSpPr>
          <p:cNvPr id="2568" name="Google Shape;2568;p1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33</a:t>
            </a:fld>
            <a:endParaRPr sz="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73"/>
        <p:cNvGrpSpPr/>
        <p:nvPr/>
      </p:nvGrpSpPr>
      <p:grpSpPr>
        <a:xfrm>
          <a:off x="0" y="0"/>
          <a:ext cx="0" cy="0"/>
          <a:chOff x="0" y="0"/>
          <a:chExt cx="0" cy="0"/>
        </a:xfrm>
      </p:grpSpPr>
      <p:sp>
        <p:nvSpPr>
          <p:cNvPr id="2574" name="Google Shape;2574;p137"/>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Culture Framework: </a:t>
            </a:r>
            <a:br>
              <a:rPr lang="en"/>
            </a:br>
            <a:r>
              <a:rPr lang="en"/>
              <a:t>Action Plan </a:t>
            </a:r>
            <a:endParaRPr/>
          </a:p>
        </p:txBody>
      </p:sp>
      <p:sp>
        <p:nvSpPr>
          <p:cNvPr id="2575" name="Google Shape;2575;p1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576" name="Google Shape;2576;p137"/>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C097"/>
        </a:solidFill>
        <a:effectLst/>
      </p:bgPr>
    </p:bg>
    <p:spTree>
      <p:nvGrpSpPr>
        <p:cNvPr id="1" name="Shape 2580"/>
        <p:cNvGrpSpPr/>
        <p:nvPr/>
      </p:nvGrpSpPr>
      <p:grpSpPr>
        <a:xfrm>
          <a:off x="0" y="0"/>
          <a:ext cx="0" cy="0"/>
          <a:chOff x="0" y="0"/>
          <a:chExt cx="0" cy="0"/>
        </a:xfrm>
      </p:grpSpPr>
      <p:sp>
        <p:nvSpPr>
          <p:cNvPr id="2581" name="Google Shape;2581;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Back to Our Security Scenario...</a:t>
            </a:r>
            <a:endParaRPr/>
          </a:p>
          <a:p>
            <a:pPr marL="0" lvl="0" indent="0" algn="l" rtl="0">
              <a:spcBef>
                <a:spcPts val="0"/>
              </a:spcBef>
              <a:spcAft>
                <a:spcPts val="0"/>
              </a:spcAft>
              <a:buNone/>
            </a:pPr>
            <a:endParaRPr/>
          </a:p>
        </p:txBody>
      </p:sp>
      <p:sp>
        <p:nvSpPr>
          <p:cNvPr id="2582" name="Google Shape;2582;p138"/>
          <p:cNvSpPr txBox="1">
            <a:spLocks noGrp="1"/>
          </p:cNvSpPr>
          <p:nvPr>
            <p:ph type="subTitle" idx="1"/>
          </p:nvPr>
        </p:nvSpPr>
        <p:spPr>
          <a:xfrm>
            <a:off x="0" y="762300"/>
            <a:ext cx="4246800" cy="2787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latin typeface="Roboto Medium"/>
              <a:ea typeface="Roboto Medium"/>
              <a:cs typeface="Roboto Medium"/>
              <a:sym typeface="Roboto Medium"/>
            </a:endParaRPr>
          </a:p>
          <a:p>
            <a:pPr marL="0" lvl="0" indent="0" algn="l" rtl="0">
              <a:spcBef>
                <a:spcPts val="800"/>
              </a:spcBef>
              <a:spcAft>
                <a:spcPts val="0"/>
              </a:spcAft>
              <a:buNone/>
            </a:pPr>
            <a:endParaRPr>
              <a:latin typeface="Roboto Medium"/>
              <a:ea typeface="Roboto Medium"/>
              <a:cs typeface="Roboto Medium"/>
              <a:sym typeface="Roboto Medium"/>
            </a:endParaRPr>
          </a:p>
          <a:p>
            <a:pPr marL="320040" lvl="0" indent="-180340" algn="l" rtl="0">
              <a:lnSpc>
                <a:spcPct val="115000"/>
              </a:lnSpc>
              <a:spcBef>
                <a:spcPts val="800"/>
              </a:spcBef>
              <a:spcAft>
                <a:spcPts val="0"/>
              </a:spcAft>
              <a:buClr>
                <a:srgbClr val="FFC422"/>
              </a:buClr>
              <a:buSzPts val="1400"/>
              <a:buChar char="●"/>
            </a:pPr>
            <a:r>
              <a:rPr lang="en" sz="1500"/>
              <a:t>Employees are clicking on links </a:t>
            </a:r>
            <a:br>
              <a:rPr lang="en" sz="1500"/>
            </a:br>
            <a:r>
              <a:rPr lang="en" sz="1500"/>
              <a:t>and downloading attachments in these emails. </a:t>
            </a:r>
            <a:endParaRPr sz="1500"/>
          </a:p>
          <a:p>
            <a:pPr marL="320040" lvl="0" indent="-180340" algn="l" rtl="0">
              <a:lnSpc>
                <a:spcPct val="115000"/>
              </a:lnSpc>
              <a:spcBef>
                <a:spcPts val="1000"/>
              </a:spcBef>
              <a:spcAft>
                <a:spcPts val="1000"/>
              </a:spcAft>
              <a:buClr>
                <a:srgbClr val="FFC422"/>
              </a:buClr>
              <a:buSzPts val="1400"/>
              <a:buChar char="●"/>
            </a:pPr>
            <a:r>
              <a:rPr lang="en" sz="1500"/>
              <a:t>The organization’s Security team determined that many of the links and attachments contain malware.</a:t>
            </a:r>
            <a:endParaRPr sz="1500"/>
          </a:p>
        </p:txBody>
      </p:sp>
      <p:sp>
        <p:nvSpPr>
          <p:cNvPr id="2583" name="Google Shape;2583;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
        <p:nvSpPr>
          <p:cNvPr id="2584" name="Google Shape;2584;p138"/>
          <p:cNvSpPr txBox="1"/>
          <p:nvPr/>
        </p:nvSpPr>
        <p:spPr>
          <a:xfrm>
            <a:off x="405625" y="762300"/>
            <a:ext cx="5557200" cy="53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Clr>
                <a:schemeClr val="dk1"/>
              </a:buClr>
              <a:buSzPts val="1100"/>
              <a:buFont typeface="Arial"/>
              <a:buNone/>
            </a:pPr>
            <a:r>
              <a:rPr lang="en" sz="1800">
                <a:solidFill>
                  <a:schemeClr val="dk1"/>
                </a:solidFill>
                <a:latin typeface="Roboto Medium"/>
                <a:ea typeface="Roboto Medium"/>
                <a:cs typeface="Roboto Medium"/>
                <a:sym typeface="Roboto Medium"/>
              </a:rPr>
              <a:t>Employees are receiving emails to their work accounts from external sources. </a:t>
            </a:r>
            <a:endParaRPr/>
          </a:p>
        </p:txBody>
      </p:sp>
      <p:sp>
        <p:nvSpPr>
          <p:cNvPr id="2585" name="Google Shape;2585;p138"/>
          <p:cNvSpPr txBox="1"/>
          <p:nvPr/>
        </p:nvSpPr>
        <p:spPr>
          <a:xfrm>
            <a:off x="593250" y="3637250"/>
            <a:ext cx="3283200" cy="921900"/>
          </a:xfrm>
          <a:prstGeom prst="rect">
            <a:avLst/>
          </a:prstGeom>
          <a:solidFill>
            <a:srgbClr val="C0F8F7"/>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Roboto"/>
                <a:ea typeface="Roboto"/>
                <a:cs typeface="Roboto"/>
                <a:sym typeface="Roboto"/>
              </a:rPr>
              <a:t>Let’s walk through the steps again, </a:t>
            </a:r>
            <a:br>
              <a:rPr lang="en">
                <a:latin typeface="Roboto"/>
                <a:ea typeface="Roboto"/>
                <a:cs typeface="Roboto"/>
                <a:sym typeface="Roboto"/>
              </a:rPr>
            </a:br>
            <a:r>
              <a:rPr lang="en">
                <a:latin typeface="Roboto"/>
                <a:ea typeface="Roboto"/>
                <a:cs typeface="Roboto"/>
                <a:sym typeface="Roboto"/>
              </a:rPr>
              <a:t>with the added context of coordinating with other team members.</a:t>
            </a:r>
            <a:endParaRPr sz="1300"/>
          </a:p>
        </p:txBody>
      </p:sp>
      <p:pic>
        <p:nvPicPr>
          <p:cNvPr id="2586" name="Google Shape;2586;p138"/>
          <p:cNvPicPr preferRelativeResize="0"/>
          <p:nvPr/>
        </p:nvPicPr>
        <p:blipFill>
          <a:blip r:embed="rId3">
            <a:alphaModFix/>
          </a:blip>
          <a:stretch>
            <a:fillRect/>
          </a:stretch>
        </p:blipFill>
        <p:spPr>
          <a:xfrm>
            <a:off x="3785250" y="963600"/>
            <a:ext cx="5371050" cy="4004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pic>
        <p:nvPicPr>
          <p:cNvPr id="2591" name="Google Shape;2591;p139"/>
          <p:cNvPicPr preferRelativeResize="0"/>
          <p:nvPr/>
        </p:nvPicPr>
        <p:blipFill rotWithShape="1">
          <a:blip r:embed="rId3">
            <a:alphaModFix/>
          </a:blip>
          <a:srcRect t="16799" r="5213" b="6666"/>
          <a:stretch/>
        </p:blipFill>
        <p:spPr>
          <a:xfrm>
            <a:off x="-12300" y="0"/>
            <a:ext cx="9168600" cy="5215450"/>
          </a:xfrm>
          <a:prstGeom prst="rect">
            <a:avLst/>
          </a:prstGeom>
          <a:noFill/>
          <a:ln>
            <a:noFill/>
          </a:ln>
        </p:spPr>
      </p:pic>
      <p:sp>
        <p:nvSpPr>
          <p:cNvPr id="2592" name="Google Shape;2592;p139"/>
          <p:cNvSpPr/>
          <p:nvPr/>
        </p:nvSpPr>
        <p:spPr>
          <a:xfrm>
            <a:off x="-12300" y="0"/>
            <a:ext cx="5613300" cy="5215500"/>
          </a:xfrm>
          <a:prstGeom prst="rect">
            <a:avLst/>
          </a:prstGeom>
          <a:solidFill>
            <a:srgbClr val="C0F8F7">
              <a:alpha val="888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Culture Framework Steps</a:t>
            </a:r>
            <a:endParaRPr/>
          </a:p>
        </p:txBody>
      </p:sp>
      <p:sp>
        <p:nvSpPr>
          <p:cNvPr id="2594" name="Google Shape;2594;p139"/>
          <p:cNvSpPr txBox="1">
            <a:spLocks noGrp="1"/>
          </p:cNvSpPr>
          <p:nvPr>
            <p:ph type="subTitle" idx="1"/>
          </p:nvPr>
        </p:nvSpPr>
        <p:spPr>
          <a:xfrm>
            <a:off x="0" y="675975"/>
            <a:ext cx="5728500" cy="1645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Step 1</a:t>
            </a:r>
            <a:r>
              <a:rPr lang="en"/>
              <a:t>: The Security Culture Framework (SCF) team meets to assess the impact of the phishing incident and the risk posed by future campaigns. This discussion includes:</a:t>
            </a:r>
            <a:endParaRPr/>
          </a:p>
        </p:txBody>
      </p:sp>
      <p:sp>
        <p:nvSpPr>
          <p:cNvPr id="2595" name="Google Shape;2595;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596" name="Google Shape;2596;p139"/>
          <p:cNvSpPr txBox="1">
            <a:spLocks noGrp="1"/>
          </p:cNvSpPr>
          <p:nvPr>
            <p:ph type="body" idx="3"/>
          </p:nvPr>
        </p:nvSpPr>
        <p:spPr>
          <a:xfrm>
            <a:off x="533575" y="2139175"/>
            <a:ext cx="5253300" cy="27417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500"/>
              <a:t>An assessment of the damage done by the previous phishing incident.</a:t>
            </a:r>
            <a:endParaRPr sz="1500"/>
          </a:p>
          <a:p>
            <a:pPr marL="0" lvl="0" indent="0" algn="l" rtl="0">
              <a:spcBef>
                <a:spcPts val="800"/>
              </a:spcBef>
              <a:spcAft>
                <a:spcPts val="0"/>
              </a:spcAft>
              <a:buNone/>
            </a:pPr>
            <a:r>
              <a:rPr lang="en" sz="1500"/>
              <a:t>Using a pentesting phishing attack to show </a:t>
            </a:r>
            <a:br>
              <a:rPr lang="en" sz="1500"/>
            </a:br>
            <a:r>
              <a:rPr lang="en" sz="1500"/>
              <a:t>how many employees download malicious files. This assessment might find a 10% click-through rate, meaning that 10% of employees downloaded malicious email attachments.</a:t>
            </a:r>
            <a:endParaRPr sz="1500"/>
          </a:p>
          <a:p>
            <a:pPr marL="0" lvl="0" indent="0" algn="l" rtl="0">
              <a:spcBef>
                <a:spcPts val="800"/>
              </a:spcBef>
              <a:spcAft>
                <a:spcPts val="800"/>
              </a:spcAft>
              <a:buNone/>
            </a:pPr>
            <a:r>
              <a:rPr lang="en" sz="1500"/>
              <a:t>Setting a target click-through rate. The team might decide that a 5% click-through rate is acceptable.</a:t>
            </a:r>
            <a:endParaRPr sz="1500"/>
          </a:p>
        </p:txBody>
      </p:sp>
      <p:cxnSp>
        <p:nvCxnSpPr>
          <p:cNvPr id="2597" name="Google Shape;2597;p139"/>
          <p:cNvCxnSpPr/>
          <p:nvPr/>
        </p:nvCxnSpPr>
        <p:spPr>
          <a:xfrm>
            <a:off x="274375" y="640080"/>
            <a:ext cx="5047500" cy="0"/>
          </a:xfrm>
          <a:prstGeom prst="straightConnector1">
            <a:avLst/>
          </a:prstGeom>
          <a:noFill/>
          <a:ln w="9525" cap="flat" cmpd="sng">
            <a:solidFill>
              <a:schemeClr val="dk2"/>
            </a:solidFill>
            <a:prstDash val="solid"/>
            <a:round/>
            <a:headEnd type="none" w="med" len="med"/>
            <a:tailEnd type="none" w="med" len="med"/>
          </a:ln>
        </p:spPr>
      </p:cxnSp>
      <p:cxnSp>
        <p:nvCxnSpPr>
          <p:cNvPr id="2598" name="Google Shape;2598;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599" name="Google Shape;2599;p139"/>
          <p:cNvPicPr preferRelativeResize="0"/>
          <p:nvPr/>
        </p:nvPicPr>
        <p:blipFill rotWithShape="1">
          <a:blip r:embed="rId4">
            <a:alphaModFix amt="60000"/>
          </a:blip>
          <a:srcRect t="2552" b="2561"/>
          <a:stretch/>
        </p:blipFill>
        <p:spPr>
          <a:xfrm>
            <a:off x="378349" y="2132135"/>
            <a:ext cx="434875" cy="330500"/>
          </a:xfrm>
          <a:prstGeom prst="rect">
            <a:avLst/>
          </a:prstGeom>
          <a:noFill/>
          <a:ln>
            <a:noFill/>
          </a:ln>
        </p:spPr>
      </p:pic>
      <p:pic>
        <p:nvPicPr>
          <p:cNvPr id="2600" name="Google Shape;2600;p139"/>
          <p:cNvPicPr preferRelativeResize="0"/>
          <p:nvPr/>
        </p:nvPicPr>
        <p:blipFill rotWithShape="1">
          <a:blip r:embed="rId4">
            <a:alphaModFix amt="60000"/>
          </a:blip>
          <a:srcRect t="2552" b="2561"/>
          <a:stretch/>
        </p:blipFill>
        <p:spPr>
          <a:xfrm>
            <a:off x="378349" y="2718523"/>
            <a:ext cx="434875" cy="330500"/>
          </a:xfrm>
          <a:prstGeom prst="rect">
            <a:avLst/>
          </a:prstGeom>
          <a:noFill/>
          <a:ln>
            <a:noFill/>
          </a:ln>
        </p:spPr>
      </p:pic>
      <p:pic>
        <p:nvPicPr>
          <p:cNvPr id="2601" name="Google Shape;2601;p139"/>
          <p:cNvPicPr preferRelativeResize="0"/>
          <p:nvPr/>
        </p:nvPicPr>
        <p:blipFill rotWithShape="1">
          <a:blip r:embed="rId4">
            <a:alphaModFix amt="60000"/>
          </a:blip>
          <a:srcRect t="2552" b="2561"/>
          <a:stretch/>
        </p:blipFill>
        <p:spPr>
          <a:xfrm>
            <a:off x="378349" y="4061048"/>
            <a:ext cx="434875" cy="33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pic>
        <p:nvPicPr>
          <p:cNvPr id="2606" name="Google Shape;2606;p140"/>
          <p:cNvPicPr preferRelativeResize="0"/>
          <p:nvPr/>
        </p:nvPicPr>
        <p:blipFill rotWithShape="1">
          <a:blip r:embed="rId3">
            <a:alphaModFix/>
          </a:blip>
          <a:srcRect l="15487" r="8818" b="36305"/>
          <a:stretch/>
        </p:blipFill>
        <p:spPr>
          <a:xfrm>
            <a:off x="0" y="0"/>
            <a:ext cx="9168600" cy="5143501"/>
          </a:xfrm>
          <a:prstGeom prst="rect">
            <a:avLst/>
          </a:prstGeom>
          <a:noFill/>
          <a:ln>
            <a:noFill/>
          </a:ln>
        </p:spPr>
      </p:pic>
      <p:sp>
        <p:nvSpPr>
          <p:cNvPr id="2607" name="Google Shape;2607;p140"/>
          <p:cNvSpPr/>
          <p:nvPr/>
        </p:nvSpPr>
        <p:spPr>
          <a:xfrm>
            <a:off x="-12300" y="0"/>
            <a:ext cx="9180900" cy="2330400"/>
          </a:xfrm>
          <a:prstGeom prst="rect">
            <a:avLst/>
          </a:prstGeom>
          <a:solidFill>
            <a:srgbClr val="C9DAF8">
              <a:alpha val="89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40"/>
          <p:cNvSpPr txBox="1">
            <a:spLocks noGrp="1"/>
          </p:cNvSpPr>
          <p:nvPr>
            <p:ph type="title"/>
          </p:nvPr>
        </p:nvSpPr>
        <p:spPr>
          <a:xfrm>
            <a:off x="-12300" y="0"/>
            <a:ext cx="8045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Culture Framework Steps</a:t>
            </a:r>
            <a:endParaRPr/>
          </a:p>
        </p:txBody>
      </p:sp>
      <p:sp>
        <p:nvSpPr>
          <p:cNvPr id="2609" name="Google Shape;2609;p140"/>
          <p:cNvSpPr txBox="1">
            <a:spLocks noGrp="1"/>
          </p:cNvSpPr>
          <p:nvPr>
            <p:ph type="subTitle" idx="1"/>
          </p:nvPr>
        </p:nvSpPr>
        <p:spPr>
          <a:xfrm>
            <a:off x="0" y="675975"/>
            <a:ext cx="9363600" cy="16884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Step 2</a:t>
            </a:r>
            <a:r>
              <a:rPr lang="en"/>
              <a:t>: The SCF team manager (in this case, the IR manager) meets with the </a:t>
            </a:r>
            <a:br>
              <a:rPr lang="en"/>
            </a:br>
            <a:r>
              <a:rPr lang="en"/>
              <a:t>CISO to explain that the previous phishing attack was successful because 10% </a:t>
            </a:r>
            <a:br>
              <a:rPr lang="en"/>
            </a:br>
            <a:r>
              <a:rPr lang="en"/>
              <a:t>of employees downloaded files from unknown email addresses.They request a budget to carry out a plan that will bring this number down to 5%, and explain how </a:t>
            </a:r>
            <a:br>
              <a:rPr lang="en"/>
            </a:br>
            <a:r>
              <a:rPr lang="en"/>
              <a:t>it will profit the business.</a:t>
            </a:r>
            <a:endParaRPr/>
          </a:p>
        </p:txBody>
      </p:sp>
      <p:sp>
        <p:nvSpPr>
          <p:cNvPr id="2610" name="Google Shape;2610;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37</a:t>
            </a:fld>
            <a:endParaRPr>
              <a:solidFill>
                <a:srgbClr val="FFFFFF"/>
              </a:solidFill>
            </a:endParaRPr>
          </a:p>
        </p:txBody>
      </p:sp>
      <p:cxnSp>
        <p:nvCxnSpPr>
          <p:cNvPr id="2611" name="Google Shape;2611;p1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2612" name="Google Shape;2612;p1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BBB"/>
        </a:solidFill>
        <a:effectLst/>
      </p:bgPr>
    </p:bg>
    <p:spTree>
      <p:nvGrpSpPr>
        <p:cNvPr id="1" name="Shape 2616"/>
        <p:cNvGrpSpPr/>
        <p:nvPr/>
      </p:nvGrpSpPr>
      <p:grpSpPr>
        <a:xfrm>
          <a:off x="0" y="0"/>
          <a:ext cx="0" cy="0"/>
          <a:chOff x="0" y="0"/>
          <a:chExt cx="0" cy="0"/>
        </a:xfrm>
      </p:grpSpPr>
      <p:pic>
        <p:nvPicPr>
          <p:cNvPr id="2617" name="Google Shape;2617;p141"/>
          <p:cNvPicPr preferRelativeResize="0"/>
          <p:nvPr/>
        </p:nvPicPr>
        <p:blipFill>
          <a:blip r:embed="rId3">
            <a:alphaModFix/>
          </a:blip>
          <a:stretch>
            <a:fillRect/>
          </a:stretch>
        </p:blipFill>
        <p:spPr>
          <a:xfrm>
            <a:off x="512900" y="752250"/>
            <a:ext cx="8118202" cy="4430900"/>
          </a:xfrm>
          <a:prstGeom prst="rect">
            <a:avLst/>
          </a:prstGeom>
          <a:noFill/>
          <a:ln>
            <a:noFill/>
          </a:ln>
        </p:spPr>
      </p:pic>
      <p:sp>
        <p:nvSpPr>
          <p:cNvPr id="2618" name="Google Shape;2618;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Security Culture Framework Steps</a:t>
            </a:r>
            <a:endParaRPr/>
          </a:p>
        </p:txBody>
      </p:sp>
      <p:sp>
        <p:nvSpPr>
          <p:cNvPr id="2619" name="Google Shape;2619;p141"/>
          <p:cNvSpPr txBox="1">
            <a:spLocks noGrp="1"/>
          </p:cNvSpPr>
          <p:nvPr>
            <p:ph type="subTitle" idx="1"/>
          </p:nvPr>
        </p:nvSpPr>
        <p:spPr>
          <a:xfrm>
            <a:off x="0" y="675975"/>
            <a:ext cx="9168600" cy="824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Step 3</a:t>
            </a:r>
            <a:r>
              <a:rPr lang="en"/>
              <a:t>: The SCF team develops a training plan to educate employees.</a:t>
            </a:r>
            <a:endParaRPr sz="1400"/>
          </a:p>
        </p:txBody>
      </p:sp>
      <p:sp>
        <p:nvSpPr>
          <p:cNvPr id="2620" name="Google Shape;2620;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621" name="Google Shape;2621;p141"/>
          <p:cNvSpPr txBox="1">
            <a:spLocks noGrp="1"/>
          </p:cNvSpPr>
          <p:nvPr>
            <p:ph type="body" idx="3"/>
          </p:nvPr>
        </p:nvSpPr>
        <p:spPr>
          <a:xfrm>
            <a:off x="533575" y="1144950"/>
            <a:ext cx="8622600" cy="7116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a:solidFill>
                  <a:schemeClr val="dk1"/>
                </a:solidFill>
              </a:rPr>
              <a:t>In addition, the SCF team develops a Supplemental Security Awareness training plan. This plan will only be delivered to employees who continue to click malicious links after training.</a:t>
            </a:r>
            <a:endParaRPr/>
          </a:p>
        </p:txBody>
      </p:sp>
      <p:pic>
        <p:nvPicPr>
          <p:cNvPr id="2622" name="Google Shape;2622;p141"/>
          <p:cNvPicPr preferRelativeResize="0"/>
          <p:nvPr/>
        </p:nvPicPr>
        <p:blipFill rotWithShape="1">
          <a:blip r:embed="rId4">
            <a:alphaModFix amt="60000"/>
          </a:blip>
          <a:srcRect t="2552" b="2561"/>
          <a:stretch/>
        </p:blipFill>
        <p:spPr>
          <a:xfrm>
            <a:off x="472124" y="1187298"/>
            <a:ext cx="434875" cy="330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AE3E8"/>
        </a:solidFill>
        <a:effectLst/>
      </p:bgPr>
    </p:bg>
    <p:spTree>
      <p:nvGrpSpPr>
        <p:cNvPr id="1" name="Shape 2626"/>
        <p:cNvGrpSpPr/>
        <p:nvPr/>
      </p:nvGrpSpPr>
      <p:grpSpPr>
        <a:xfrm>
          <a:off x="0" y="0"/>
          <a:ext cx="0" cy="0"/>
          <a:chOff x="0" y="0"/>
          <a:chExt cx="0" cy="0"/>
        </a:xfrm>
      </p:grpSpPr>
      <p:sp>
        <p:nvSpPr>
          <p:cNvPr id="2627" name="Google Shape;2627;p14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Security Culture Framework Steps</a:t>
            </a:r>
            <a:endParaRPr/>
          </a:p>
          <a:p>
            <a:pPr marL="0" lvl="0" indent="0" algn="l" rtl="0">
              <a:spcBef>
                <a:spcPts val="0"/>
              </a:spcBef>
              <a:spcAft>
                <a:spcPts val="0"/>
              </a:spcAft>
              <a:buNone/>
            </a:pPr>
            <a:endParaRPr/>
          </a:p>
        </p:txBody>
      </p:sp>
      <p:sp>
        <p:nvSpPr>
          <p:cNvPr id="2628" name="Google Shape;2628;p142"/>
          <p:cNvSpPr txBox="1">
            <a:spLocks noGrp="1"/>
          </p:cNvSpPr>
          <p:nvPr>
            <p:ph type="subTitle" idx="1"/>
          </p:nvPr>
        </p:nvSpPr>
        <p:spPr>
          <a:xfrm>
            <a:off x="2222700" y="675975"/>
            <a:ext cx="6921300" cy="10260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b="1"/>
              <a:t>Step 4: </a:t>
            </a:r>
            <a:r>
              <a:rPr lang="en"/>
              <a:t>After developing the training, the SCF team decides on incentives and disincentives. These will be awarded based on how employees behave during penetration tests and security audits. </a:t>
            </a:r>
            <a:endParaRPr/>
          </a:p>
        </p:txBody>
      </p:sp>
      <p:sp>
        <p:nvSpPr>
          <p:cNvPr id="2629" name="Google Shape;2629;p1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2630" name="Google Shape;2630;p142"/>
          <p:cNvSpPr/>
          <p:nvPr/>
        </p:nvSpPr>
        <p:spPr>
          <a:xfrm>
            <a:off x="2222700" y="2955600"/>
            <a:ext cx="3159000" cy="1714800"/>
          </a:xfrm>
          <a:prstGeom prst="round2DiagRect">
            <a:avLst>
              <a:gd name="adj1" fmla="val 10607"/>
              <a:gd name="adj2" fmla="val 0"/>
            </a:avLst>
          </a:prstGeom>
          <a:solidFill>
            <a:srgbClr val="FFFBBB"/>
          </a:solidFill>
          <a:ln>
            <a:noFill/>
          </a:ln>
          <a:effectLst>
            <a:outerShdw blurRad="214313" dist="19050" dir="5400000" algn="bl" rotWithShape="0">
              <a:schemeClr val="accent5">
                <a:alpha val="45000"/>
              </a:schemeClr>
            </a:outerShdw>
          </a:effectLst>
        </p:spPr>
        <p:txBody>
          <a:bodyPr spcFirstLastPara="1" wrap="square" lIns="91425" tIns="91425" rIns="91425" bIns="91425" anchor="ctr" anchorCtr="0">
            <a:noAutofit/>
          </a:bodyPr>
          <a:lstStyle/>
          <a:p>
            <a:pPr marL="114300" lvl="0" indent="0" algn="l" rtl="0">
              <a:lnSpc>
                <a:spcPct val="115000"/>
              </a:lnSpc>
              <a:spcBef>
                <a:spcPts val="0"/>
              </a:spcBef>
              <a:spcAft>
                <a:spcPts val="0"/>
              </a:spcAft>
              <a:buNone/>
            </a:pPr>
            <a:r>
              <a:rPr lang="en" sz="1600">
                <a:latin typeface="Roboto"/>
                <a:ea typeface="Roboto"/>
                <a:cs typeface="Roboto"/>
                <a:sym typeface="Roboto"/>
              </a:rPr>
              <a:t>A $40 gift card, free or discounted security conference attendance, and additional vacation time.</a:t>
            </a:r>
            <a:endParaRPr sz="1600">
              <a:latin typeface="Roboto"/>
              <a:ea typeface="Roboto"/>
              <a:cs typeface="Roboto"/>
              <a:sym typeface="Roboto"/>
            </a:endParaRPr>
          </a:p>
        </p:txBody>
      </p:sp>
      <p:sp>
        <p:nvSpPr>
          <p:cNvPr id="2631" name="Google Shape;2631;p142"/>
          <p:cNvSpPr/>
          <p:nvPr/>
        </p:nvSpPr>
        <p:spPr>
          <a:xfrm>
            <a:off x="2222700" y="2387900"/>
            <a:ext cx="3159000" cy="47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Incentives for not clicking:</a:t>
            </a:r>
            <a:endParaRPr sz="1800">
              <a:solidFill>
                <a:srgbClr val="FFFFFF"/>
              </a:solidFill>
              <a:latin typeface="Roboto Medium"/>
              <a:ea typeface="Roboto Medium"/>
              <a:cs typeface="Roboto Medium"/>
              <a:sym typeface="Roboto Medium"/>
            </a:endParaRPr>
          </a:p>
        </p:txBody>
      </p:sp>
      <p:sp>
        <p:nvSpPr>
          <p:cNvPr id="2632" name="Google Shape;2632;p142"/>
          <p:cNvSpPr/>
          <p:nvPr/>
        </p:nvSpPr>
        <p:spPr>
          <a:xfrm>
            <a:off x="5608525" y="2955600"/>
            <a:ext cx="3159000" cy="1714800"/>
          </a:xfrm>
          <a:prstGeom prst="round2DiagRect">
            <a:avLst>
              <a:gd name="adj1" fmla="val 12330"/>
              <a:gd name="adj2" fmla="val 0"/>
            </a:avLst>
          </a:prstGeom>
          <a:solidFill>
            <a:srgbClr val="FFFBBB"/>
          </a:solidFill>
          <a:ln>
            <a:noFill/>
          </a:ln>
          <a:effectLst>
            <a:outerShdw blurRad="214313" dist="19050" dir="5400000" algn="bl" rotWithShape="0">
              <a:schemeClr val="accent5">
                <a:alpha val="45000"/>
              </a:schemeClr>
            </a:outerShdw>
          </a:effectLst>
        </p:spPr>
        <p:txBody>
          <a:bodyPr spcFirstLastPara="1" wrap="square" lIns="91425" tIns="91425" rIns="91425" bIns="91425" anchor="ctr" anchorCtr="0">
            <a:noAutofit/>
          </a:bodyPr>
          <a:lstStyle/>
          <a:p>
            <a:pPr marL="114300" lvl="0" indent="0" algn="l" rtl="0">
              <a:lnSpc>
                <a:spcPct val="115000"/>
              </a:lnSpc>
              <a:spcBef>
                <a:spcPts val="0"/>
              </a:spcBef>
              <a:spcAft>
                <a:spcPts val="0"/>
              </a:spcAft>
              <a:buNone/>
            </a:pPr>
            <a:r>
              <a:rPr lang="en" sz="1600">
                <a:latin typeface="Roboto"/>
                <a:ea typeface="Roboto"/>
                <a:cs typeface="Roboto"/>
                <a:sym typeface="Roboto"/>
              </a:rPr>
              <a:t>Supplemental security awareness training and additional random device audits for one quarter.</a:t>
            </a:r>
            <a:endParaRPr sz="1600">
              <a:latin typeface="Roboto"/>
              <a:ea typeface="Roboto"/>
              <a:cs typeface="Roboto"/>
              <a:sym typeface="Roboto"/>
            </a:endParaRPr>
          </a:p>
        </p:txBody>
      </p:sp>
      <p:sp>
        <p:nvSpPr>
          <p:cNvPr id="2633" name="Google Shape;2633;p142"/>
          <p:cNvSpPr/>
          <p:nvPr/>
        </p:nvSpPr>
        <p:spPr>
          <a:xfrm>
            <a:off x="5608525" y="2387900"/>
            <a:ext cx="3159000" cy="4761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Disincentives for clicking:</a:t>
            </a:r>
            <a:endParaRPr sz="1800">
              <a:solidFill>
                <a:srgbClr val="FFFFFF"/>
              </a:solidFill>
              <a:latin typeface="Roboto Medium"/>
              <a:ea typeface="Roboto Medium"/>
              <a:cs typeface="Roboto Medium"/>
              <a:sym typeface="Roboto Medium"/>
            </a:endParaRPr>
          </a:p>
        </p:txBody>
      </p:sp>
      <p:pic>
        <p:nvPicPr>
          <p:cNvPr id="2634" name="Google Shape;2634;p142"/>
          <p:cNvPicPr preferRelativeResize="0"/>
          <p:nvPr/>
        </p:nvPicPr>
        <p:blipFill rotWithShape="1">
          <a:blip r:embed="rId3">
            <a:alphaModFix/>
          </a:blip>
          <a:srcRect l="53170" t="-2985" r="-5441" b="-4034"/>
          <a:stretch/>
        </p:blipFill>
        <p:spPr>
          <a:xfrm>
            <a:off x="0" y="675975"/>
            <a:ext cx="2235001" cy="4467525"/>
          </a:xfrm>
          <a:prstGeom prst="rect">
            <a:avLst/>
          </a:prstGeom>
          <a:noFill/>
          <a:ln>
            <a:noFill/>
          </a:ln>
        </p:spPr>
      </p:pic>
      <p:sp>
        <p:nvSpPr>
          <p:cNvPr id="2635" name="Google Shape;2635;p142"/>
          <p:cNvSpPr txBox="1">
            <a:spLocks noGrp="1"/>
          </p:cNvSpPr>
          <p:nvPr>
            <p:ph type="body" idx="3"/>
          </p:nvPr>
        </p:nvSpPr>
        <p:spPr>
          <a:xfrm>
            <a:off x="2222700" y="1702100"/>
            <a:ext cx="6690000" cy="5337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a:t>Since employees won't know exactly when the assessments are being conducted, the team expects more people to follow the new download guidelines.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3"/>
        <p:cNvGrpSpPr/>
        <p:nvPr/>
      </p:nvGrpSpPr>
      <p:grpSpPr>
        <a:xfrm>
          <a:off x="0" y="0"/>
          <a:ext cx="0" cy="0"/>
          <a:chOff x="0" y="0"/>
          <a:chExt cx="0" cy="0"/>
        </a:xfrm>
      </p:grpSpPr>
      <p:pic>
        <p:nvPicPr>
          <p:cNvPr id="2064" name="Google Shape;2064;p107"/>
          <p:cNvPicPr preferRelativeResize="0"/>
          <p:nvPr/>
        </p:nvPicPr>
        <p:blipFill rotWithShape="1">
          <a:blip r:embed="rId3">
            <a:alphaModFix/>
          </a:blip>
          <a:srcRect t="12209" r="1632" b="12794"/>
          <a:stretch/>
        </p:blipFill>
        <p:spPr>
          <a:xfrm>
            <a:off x="0" y="0"/>
            <a:ext cx="9144000" cy="5143500"/>
          </a:xfrm>
          <a:prstGeom prst="rect">
            <a:avLst/>
          </a:prstGeom>
          <a:noFill/>
          <a:ln>
            <a:noFill/>
          </a:ln>
        </p:spPr>
      </p:pic>
      <p:sp>
        <p:nvSpPr>
          <p:cNvPr id="2065" name="Google Shape;2065;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a:t>
            </a:fld>
            <a:endParaRPr>
              <a:solidFill>
                <a:srgbClr val="FFFFFF"/>
              </a:solidFill>
            </a:endParaRPr>
          </a:p>
        </p:txBody>
      </p:sp>
      <p:sp>
        <p:nvSpPr>
          <p:cNvPr id="2066" name="Google Shape;2066;p107"/>
          <p:cNvSpPr txBox="1">
            <a:spLocks noGrp="1"/>
          </p:cNvSpPr>
          <p:nvPr>
            <p:ph type="title"/>
          </p:nvPr>
        </p:nvSpPr>
        <p:spPr>
          <a:xfrm>
            <a:off x="-152400" y="1178350"/>
            <a:ext cx="3415200" cy="3474600"/>
          </a:xfrm>
          <a:prstGeom prst="rect">
            <a:avLst/>
          </a:prstGeom>
        </p:spPr>
        <p:txBody>
          <a:bodyPr spcFirstLastPara="1" wrap="square" lIns="457200" tIns="182875" rIns="274300" bIns="91425" anchor="t" anchorCtr="0">
            <a:noAutofit/>
          </a:bodyPr>
          <a:lstStyle/>
          <a:p>
            <a:pPr marL="0" lvl="0" indent="0" algn="r" rtl="0">
              <a:spcBef>
                <a:spcPts val="0"/>
              </a:spcBef>
              <a:spcAft>
                <a:spcPts val="0"/>
              </a:spcAft>
              <a:buClr>
                <a:schemeClr val="dk1"/>
              </a:buClr>
              <a:buSzPts val="1100"/>
              <a:buFont typeface="Arial"/>
              <a:buNone/>
            </a:pPr>
            <a:r>
              <a:rPr lang="en">
                <a:solidFill>
                  <a:srgbClr val="FFFFFF"/>
                </a:solidFill>
                <a:latin typeface="Roboto Light"/>
                <a:ea typeface="Roboto Light"/>
                <a:cs typeface="Roboto Light"/>
                <a:sym typeface="Roboto Light"/>
              </a:rPr>
              <a:t>Throughout this course, you will be equipped with the tools needed to perform in common technical roles.</a:t>
            </a:r>
            <a:endParaRPr>
              <a:solidFill>
                <a:srgbClr val="FFFFFF"/>
              </a:solidFill>
              <a:latin typeface="Roboto Light"/>
              <a:ea typeface="Roboto Light"/>
              <a:cs typeface="Roboto Light"/>
              <a:sym typeface="Roboto Light"/>
            </a:endParaRPr>
          </a:p>
        </p:txBody>
      </p:sp>
      <p:sp>
        <p:nvSpPr>
          <p:cNvPr id="2067" name="Google Shape;2067;p107"/>
          <p:cNvSpPr txBox="1">
            <a:spLocks noGrp="1"/>
          </p:cNvSpPr>
          <p:nvPr>
            <p:ph type="title"/>
          </p:nvPr>
        </p:nvSpPr>
        <p:spPr>
          <a:xfrm>
            <a:off x="5942375" y="1178350"/>
            <a:ext cx="3165300" cy="25425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Today, we will see how these roles interact with each other and within </a:t>
            </a:r>
            <a:br>
              <a:rPr lang="en">
                <a:solidFill>
                  <a:srgbClr val="FFFFFF"/>
                </a:solidFill>
              </a:rPr>
            </a:br>
            <a:r>
              <a:rPr lang="en">
                <a:solidFill>
                  <a:srgbClr val="FFFFFF"/>
                </a:solidFill>
              </a:rPr>
              <a:t>the larger organization.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BBB"/>
        </a:solidFill>
        <a:effectLst/>
      </p:bgPr>
    </p:bg>
    <p:spTree>
      <p:nvGrpSpPr>
        <p:cNvPr id="1" name="Shape 2639"/>
        <p:cNvGrpSpPr/>
        <p:nvPr/>
      </p:nvGrpSpPr>
      <p:grpSpPr>
        <a:xfrm>
          <a:off x="0" y="0"/>
          <a:ext cx="0" cy="0"/>
          <a:chOff x="0" y="0"/>
          <a:chExt cx="0" cy="0"/>
        </a:xfrm>
      </p:grpSpPr>
      <p:sp>
        <p:nvSpPr>
          <p:cNvPr id="2640" name="Google Shape;2640;p14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Security Culture Framework Steps</a:t>
            </a:r>
            <a:endParaRPr/>
          </a:p>
        </p:txBody>
      </p:sp>
      <p:sp>
        <p:nvSpPr>
          <p:cNvPr id="2641" name="Google Shape;2641;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642" name="Google Shape;2642;p143"/>
          <p:cNvSpPr txBox="1">
            <a:spLocks noGrp="1"/>
          </p:cNvSpPr>
          <p:nvPr>
            <p:ph type="subTitle" idx="1"/>
          </p:nvPr>
        </p:nvSpPr>
        <p:spPr>
          <a:xfrm>
            <a:off x="0" y="675975"/>
            <a:ext cx="4869000" cy="4011600"/>
          </a:xfrm>
          <a:prstGeom prst="rect">
            <a:avLst/>
          </a:prstGeom>
        </p:spPr>
        <p:txBody>
          <a:bodyPr spcFirstLastPara="1" wrap="square" lIns="457200" tIns="91425" rIns="457200" bIns="0" anchor="t" anchorCtr="0">
            <a:noAutofit/>
          </a:bodyPr>
          <a:lstStyle/>
          <a:p>
            <a:pPr marL="0" lvl="0" indent="0" algn="l" rtl="0">
              <a:lnSpc>
                <a:spcPct val="115000"/>
              </a:lnSpc>
              <a:spcBef>
                <a:spcPts val="300"/>
              </a:spcBef>
              <a:spcAft>
                <a:spcPts val="0"/>
              </a:spcAft>
              <a:buNone/>
            </a:pPr>
            <a:r>
              <a:rPr lang="en" b="1">
                <a:solidFill>
                  <a:srgbClr val="24292E"/>
                </a:solidFill>
              </a:rPr>
              <a:t>Step 5:</a:t>
            </a:r>
            <a:r>
              <a:rPr lang="en">
                <a:solidFill>
                  <a:srgbClr val="24292E"/>
                </a:solidFill>
              </a:rPr>
              <a:t> The SCF team collaborates with HR to determine the best dates </a:t>
            </a:r>
            <a:br>
              <a:rPr lang="en">
                <a:solidFill>
                  <a:srgbClr val="24292E"/>
                </a:solidFill>
              </a:rPr>
            </a:br>
            <a:r>
              <a:rPr lang="en">
                <a:solidFill>
                  <a:srgbClr val="24292E"/>
                </a:solidFill>
              </a:rPr>
              <a:t>to run trainings. </a:t>
            </a:r>
            <a:endParaRPr>
              <a:solidFill>
                <a:srgbClr val="24292E"/>
              </a:solidFill>
            </a:endParaRPr>
          </a:p>
          <a:p>
            <a:pPr marL="0" lvl="0" indent="0" algn="l" rtl="0">
              <a:lnSpc>
                <a:spcPct val="115000"/>
              </a:lnSpc>
              <a:spcBef>
                <a:spcPts val="1200"/>
              </a:spcBef>
              <a:spcAft>
                <a:spcPts val="0"/>
              </a:spcAft>
              <a:buNone/>
            </a:pPr>
            <a:r>
              <a:rPr lang="en" sz="1400">
                <a:solidFill>
                  <a:srgbClr val="24292E"/>
                </a:solidFill>
              </a:rPr>
              <a:t>During these meetings, the HR team </a:t>
            </a:r>
            <a:br>
              <a:rPr lang="en" sz="1400">
                <a:solidFill>
                  <a:srgbClr val="24292E"/>
                </a:solidFill>
              </a:rPr>
            </a:br>
            <a:r>
              <a:rPr lang="en" sz="1400">
                <a:solidFill>
                  <a:srgbClr val="24292E"/>
                </a:solidFill>
              </a:rPr>
              <a:t>explains that the most reliable way to ensure </a:t>
            </a:r>
            <a:br>
              <a:rPr lang="en" sz="1400">
                <a:solidFill>
                  <a:srgbClr val="24292E"/>
                </a:solidFill>
              </a:rPr>
            </a:br>
            <a:r>
              <a:rPr lang="en" sz="1400">
                <a:solidFill>
                  <a:srgbClr val="24292E"/>
                </a:solidFill>
              </a:rPr>
              <a:t>100% attendance over the next fiscal year </a:t>
            </a:r>
            <a:br>
              <a:rPr lang="en" sz="1400">
                <a:solidFill>
                  <a:srgbClr val="24292E"/>
                </a:solidFill>
              </a:rPr>
            </a:br>
            <a:r>
              <a:rPr lang="en" sz="1400">
                <a:solidFill>
                  <a:srgbClr val="24292E"/>
                </a:solidFill>
              </a:rPr>
              <a:t>is to have quarterly training sessions, </a:t>
            </a:r>
            <a:br>
              <a:rPr lang="en" sz="1400">
                <a:solidFill>
                  <a:srgbClr val="24292E"/>
                </a:solidFill>
              </a:rPr>
            </a:br>
            <a:r>
              <a:rPr lang="en" sz="1400">
                <a:solidFill>
                  <a:srgbClr val="24292E"/>
                </a:solidFill>
              </a:rPr>
              <a:t>training 25% of employees each time.</a:t>
            </a:r>
            <a:endParaRPr sz="1400">
              <a:solidFill>
                <a:srgbClr val="24292E"/>
              </a:solidFill>
            </a:endParaRPr>
          </a:p>
          <a:p>
            <a:pPr marL="0" lvl="0" indent="0" algn="l" rtl="0">
              <a:lnSpc>
                <a:spcPct val="115000"/>
              </a:lnSpc>
              <a:spcBef>
                <a:spcPts val="1200"/>
              </a:spcBef>
              <a:spcAft>
                <a:spcPts val="1200"/>
              </a:spcAft>
              <a:buClr>
                <a:schemeClr val="dk1"/>
              </a:buClr>
              <a:buSzPts val="1100"/>
              <a:buFont typeface="Arial"/>
              <a:buNone/>
            </a:pPr>
            <a:r>
              <a:rPr lang="en" sz="1400">
                <a:solidFill>
                  <a:srgbClr val="24292E"/>
                </a:solidFill>
              </a:rPr>
              <a:t>SCF and HR coordinate the specific dates </a:t>
            </a:r>
            <a:br>
              <a:rPr lang="en" sz="1400">
                <a:solidFill>
                  <a:srgbClr val="24292E"/>
                </a:solidFill>
              </a:rPr>
            </a:br>
            <a:r>
              <a:rPr lang="en" sz="1400">
                <a:solidFill>
                  <a:srgbClr val="24292E"/>
                </a:solidFill>
              </a:rPr>
              <a:t>and location of the training.</a:t>
            </a:r>
            <a:endParaRPr sz="1400"/>
          </a:p>
        </p:txBody>
      </p:sp>
      <p:grpSp>
        <p:nvGrpSpPr>
          <p:cNvPr id="2643" name="Google Shape;2643;p143"/>
          <p:cNvGrpSpPr/>
          <p:nvPr/>
        </p:nvGrpSpPr>
        <p:grpSpPr>
          <a:xfrm>
            <a:off x="4393550" y="675975"/>
            <a:ext cx="4334525" cy="4178200"/>
            <a:chOff x="4622150" y="675975"/>
            <a:chExt cx="4334525" cy="4178200"/>
          </a:xfrm>
        </p:grpSpPr>
        <p:sp>
          <p:nvSpPr>
            <p:cNvPr id="2644" name="Google Shape;2644;p143"/>
            <p:cNvSpPr/>
            <p:nvPr/>
          </p:nvSpPr>
          <p:spPr>
            <a:xfrm>
              <a:off x="4780556" y="800700"/>
              <a:ext cx="3955800" cy="3955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5" name="Google Shape;2645;p143"/>
            <p:cNvPicPr preferRelativeResize="0"/>
            <p:nvPr/>
          </p:nvPicPr>
          <p:blipFill rotWithShape="1">
            <a:blip r:embed="rId3">
              <a:alphaModFix/>
            </a:blip>
            <a:srcRect l="-3810" t="-3068" r="-5371" b="-2394"/>
            <a:stretch/>
          </p:blipFill>
          <p:spPr>
            <a:xfrm>
              <a:off x="4622150" y="675975"/>
              <a:ext cx="4334525" cy="417820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49"/>
        <p:cNvGrpSpPr/>
        <p:nvPr/>
      </p:nvGrpSpPr>
      <p:grpSpPr>
        <a:xfrm>
          <a:off x="0" y="0"/>
          <a:ext cx="0" cy="0"/>
          <a:chOff x="0" y="0"/>
          <a:chExt cx="0" cy="0"/>
        </a:xfrm>
      </p:grpSpPr>
      <p:pic>
        <p:nvPicPr>
          <p:cNvPr id="2650" name="Google Shape;2650;p144"/>
          <p:cNvPicPr preferRelativeResize="0"/>
          <p:nvPr/>
        </p:nvPicPr>
        <p:blipFill rotWithShape="1">
          <a:blip r:embed="rId3">
            <a:alphaModFix/>
          </a:blip>
          <a:srcRect l="3661" t="10527" r="3651" b="5389"/>
          <a:stretch/>
        </p:blipFill>
        <p:spPr>
          <a:xfrm>
            <a:off x="-12125" y="0"/>
            <a:ext cx="9168600" cy="5143499"/>
          </a:xfrm>
          <a:prstGeom prst="rect">
            <a:avLst/>
          </a:prstGeom>
          <a:noFill/>
          <a:ln>
            <a:noFill/>
          </a:ln>
        </p:spPr>
      </p:pic>
      <p:cxnSp>
        <p:nvCxnSpPr>
          <p:cNvPr id="2651" name="Google Shape;2651;p1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52" name="Google Shape;2652;p14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Security Culture Framework Steps</a:t>
            </a:r>
            <a:endParaRPr/>
          </a:p>
        </p:txBody>
      </p:sp>
      <p:sp>
        <p:nvSpPr>
          <p:cNvPr id="2653" name="Google Shape;2653;p144"/>
          <p:cNvSpPr txBox="1">
            <a:spLocks noGrp="1"/>
          </p:cNvSpPr>
          <p:nvPr>
            <p:ph type="subTitle" idx="1"/>
          </p:nvPr>
        </p:nvSpPr>
        <p:spPr>
          <a:xfrm>
            <a:off x="767175" y="802125"/>
            <a:ext cx="7484100" cy="1406400"/>
          </a:xfrm>
          <a:prstGeom prst="rect">
            <a:avLst/>
          </a:prstGeom>
        </p:spPr>
        <p:txBody>
          <a:bodyPr spcFirstLastPara="1" wrap="square" lIns="457200" tIns="91425" rIns="182875" bIns="91425" anchor="t" anchorCtr="0">
            <a:noAutofit/>
          </a:bodyPr>
          <a:lstStyle/>
          <a:p>
            <a:pPr marL="0" lvl="0" indent="0" algn="l" rtl="0">
              <a:spcBef>
                <a:spcPts val="0"/>
              </a:spcBef>
              <a:spcAft>
                <a:spcPts val="0"/>
              </a:spcAft>
              <a:buNone/>
            </a:pPr>
            <a:r>
              <a:rPr lang="en" b="1"/>
              <a:t>Step 6:</a:t>
            </a:r>
            <a:r>
              <a:rPr lang="en"/>
              <a:t> The SCF team collaborates with Communications to develop and distribute information about the training.</a:t>
            </a:r>
            <a:endParaRPr/>
          </a:p>
          <a:p>
            <a:pPr marL="0" lvl="0" indent="0" algn="l" rtl="0">
              <a:lnSpc>
                <a:spcPct val="115000"/>
              </a:lnSpc>
              <a:spcBef>
                <a:spcPts val="1000"/>
              </a:spcBef>
              <a:spcAft>
                <a:spcPts val="1000"/>
              </a:spcAft>
              <a:buNone/>
            </a:pPr>
            <a:r>
              <a:rPr lang="en" b="1">
                <a:solidFill>
                  <a:srgbClr val="24292E"/>
                </a:solidFill>
              </a:rPr>
              <a:t>Step 7:</a:t>
            </a:r>
            <a:r>
              <a:rPr lang="en">
                <a:solidFill>
                  <a:srgbClr val="24292E"/>
                </a:solidFill>
              </a:rPr>
              <a:t> The SCF team sets up and runs the training as scheduled. </a:t>
            </a:r>
            <a:endParaRPr/>
          </a:p>
        </p:txBody>
      </p:sp>
      <p:sp>
        <p:nvSpPr>
          <p:cNvPr id="2654" name="Google Shape;2654;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E06666"/>
            </a:gs>
            <a:gs pos="100000">
              <a:srgbClr val="990000"/>
            </a:gs>
          </a:gsLst>
          <a:lin ang="0" scaled="0"/>
        </a:gradFill>
        <a:effectLst/>
      </p:bgPr>
    </p:bg>
    <p:spTree>
      <p:nvGrpSpPr>
        <p:cNvPr id="1" name="Shape 2658"/>
        <p:cNvGrpSpPr/>
        <p:nvPr/>
      </p:nvGrpSpPr>
      <p:grpSpPr>
        <a:xfrm>
          <a:off x="0" y="0"/>
          <a:ext cx="0" cy="0"/>
          <a:chOff x="0" y="0"/>
          <a:chExt cx="0" cy="0"/>
        </a:xfrm>
      </p:grpSpPr>
      <p:sp>
        <p:nvSpPr>
          <p:cNvPr id="2659" name="Google Shape;2659;p145"/>
          <p:cNvSpPr/>
          <p:nvPr/>
        </p:nvSpPr>
        <p:spPr>
          <a:xfrm>
            <a:off x="0" y="609600"/>
            <a:ext cx="9144000" cy="105600"/>
          </a:xfrm>
          <a:prstGeom prst="rect">
            <a:avLst/>
          </a:prstGeom>
          <a:gradFill>
            <a:gsLst>
              <a:gs pos="0">
                <a:srgbClr val="E06666"/>
              </a:gs>
              <a:gs pos="100000">
                <a:srgbClr val="990000"/>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4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Culture Framework Steps</a:t>
            </a:r>
            <a:endParaRPr/>
          </a:p>
        </p:txBody>
      </p:sp>
      <p:sp>
        <p:nvSpPr>
          <p:cNvPr id="2661" name="Google Shape;2661;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42</a:t>
            </a:fld>
            <a:endParaRPr>
              <a:solidFill>
                <a:srgbClr val="FFFFFF"/>
              </a:solidFill>
            </a:endParaRPr>
          </a:p>
        </p:txBody>
      </p:sp>
      <p:sp>
        <p:nvSpPr>
          <p:cNvPr id="2662" name="Google Shape;2662;p145"/>
          <p:cNvSpPr txBox="1">
            <a:spLocks noGrp="1"/>
          </p:cNvSpPr>
          <p:nvPr>
            <p:ph type="subTitle" idx="1"/>
          </p:nvPr>
        </p:nvSpPr>
        <p:spPr>
          <a:xfrm>
            <a:off x="0" y="675975"/>
            <a:ext cx="5224500" cy="3972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Step 8:</a:t>
            </a:r>
            <a:r>
              <a:rPr lang="en"/>
              <a:t> Every quarter, the SCF team contracts the same pentesting firm to </a:t>
            </a:r>
            <a:br>
              <a:rPr lang="en"/>
            </a:br>
            <a:r>
              <a:rPr lang="en"/>
              <a:t>run the phishing campaign against all employees who have already been trained.</a:t>
            </a:r>
            <a:endParaRPr/>
          </a:p>
          <a:p>
            <a:pPr marL="0" lvl="0" indent="0" algn="l" rtl="0">
              <a:spcBef>
                <a:spcPts val="1000"/>
              </a:spcBef>
              <a:spcAft>
                <a:spcPts val="0"/>
              </a:spcAft>
              <a:buClr>
                <a:schemeClr val="dk1"/>
              </a:buClr>
              <a:buSzPts val="1100"/>
              <a:buFont typeface="Arial"/>
              <a:buNone/>
            </a:pPr>
            <a:r>
              <a:rPr lang="en" b="1"/>
              <a:t>Step 9:</a:t>
            </a:r>
            <a:r>
              <a:rPr lang="en"/>
              <a:t> After every test, the SCF team identifies employees who still clicked malicious links, and requires them to go through Supplemental Security Awareness training. </a:t>
            </a:r>
            <a:endParaRPr/>
          </a:p>
          <a:p>
            <a:pPr marL="0" lvl="0" indent="0" algn="l" rtl="0">
              <a:spcBef>
                <a:spcPts val="1000"/>
              </a:spcBef>
              <a:spcAft>
                <a:spcPts val="0"/>
              </a:spcAft>
              <a:buClr>
                <a:schemeClr val="dk1"/>
              </a:buClr>
              <a:buSzPts val="1100"/>
              <a:buFont typeface="Arial"/>
              <a:buNone/>
            </a:pPr>
            <a:r>
              <a:rPr lang="en"/>
              <a:t>In addition, they verify whether the click-through rate drops closer to 5%.</a:t>
            </a:r>
            <a:endParaRPr sz="1400"/>
          </a:p>
          <a:p>
            <a:pPr marL="0" lvl="0" indent="0" algn="l" rtl="0">
              <a:spcBef>
                <a:spcPts val="1000"/>
              </a:spcBef>
              <a:spcAft>
                <a:spcPts val="0"/>
              </a:spcAft>
              <a:buNone/>
            </a:pPr>
            <a:endParaRPr>
              <a:highlight>
                <a:srgbClr val="FFFFFF"/>
              </a:highlight>
            </a:endParaRPr>
          </a:p>
        </p:txBody>
      </p:sp>
      <p:cxnSp>
        <p:nvCxnSpPr>
          <p:cNvPr id="2663" name="Google Shape;2663;p145"/>
          <p:cNvCxnSpPr/>
          <p:nvPr/>
        </p:nvCxnSpPr>
        <p:spPr>
          <a:xfrm>
            <a:off x="274375" y="640080"/>
            <a:ext cx="7455300" cy="0"/>
          </a:xfrm>
          <a:prstGeom prst="straightConnector1">
            <a:avLst/>
          </a:prstGeom>
          <a:noFill/>
          <a:ln w="9525" cap="flat" cmpd="sng">
            <a:solidFill>
              <a:srgbClr val="000000"/>
            </a:solidFill>
            <a:prstDash val="solid"/>
            <a:round/>
            <a:headEnd type="none" w="med" len="med"/>
            <a:tailEnd type="none" w="med" len="med"/>
          </a:ln>
        </p:spPr>
      </p:cxnSp>
      <p:cxnSp>
        <p:nvCxnSpPr>
          <p:cNvPr id="2664" name="Google Shape;2664;p145"/>
          <p:cNvCxnSpPr/>
          <p:nvPr/>
        </p:nvCxnSpPr>
        <p:spPr>
          <a:xfrm>
            <a:off x="7948575" y="640075"/>
            <a:ext cx="962100" cy="0"/>
          </a:xfrm>
          <a:prstGeom prst="straightConnector1">
            <a:avLst/>
          </a:prstGeom>
          <a:noFill/>
          <a:ln w="9525" cap="flat" cmpd="sng">
            <a:solidFill>
              <a:srgbClr val="000000"/>
            </a:solidFill>
            <a:prstDash val="solid"/>
            <a:round/>
            <a:headEnd type="none" w="med" len="med"/>
            <a:tailEnd type="none" w="med" len="med"/>
          </a:ln>
        </p:spPr>
      </p:cxnSp>
      <p:pic>
        <p:nvPicPr>
          <p:cNvPr id="2665" name="Google Shape;2665;p145"/>
          <p:cNvPicPr preferRelativeResize="0"/>
          <p:nvPr/>
        </p:nvPicPr>
        <p:blipFill rotWithShape="1">
          <a:blip r:embed="rId3">
            <a:alphaModFix/>
          </a:blip>
          <a:srcRect l="-11166" t="9403" r="-23043" b="1038"/>
          <a:stretch/>
        </p:blipFill>
        <p:spPr>
          <a:xfrm>
            <a:off x="4710825" y="0"/>
            <a:ext cx="4433175" cy="5031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670" name="Google Shape;2670;p14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Security Culture Framework Steps</a:t>
            </a:r>
            <a:endParaRPr/>
          </a:p>
        </p:txBody>
      </p:sp>
      <p:sp>
        <p:nvSpPr>
          <p:cNvPr id="2671" name="Google Shape;2671;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2672" name="Google Shape;2672;p146"/>
          <p:cNvSpPr txBox="1">
            <a:spLocks noGrp="1"/>
          </p:cNvSpPr>
          <p:nvPr>
            <p:ph type="subTitle" idx="1"/>
          </p:nvPr>
        </p:nvSpPr>
        <p:spPr>
          <a:xfrm>
            <a:off x="0" y="675975"/>
            <a:ext cx="4886700" cy="35886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Step 10: </a:t>
            </a:r>
            <a:r>
              <a:rPr lang="en"/>
              <a:t>After training the entire company, the SCF team runs a final phishing campaign to evaluate the overall effectiveness of the training. </a:t>
            </a:r>
            <a:endParaRPr/>
          </a:p>
          <a:p>
            <a:pPr marL="0" lvl="0" indent="0" algn="l" rtl="0">
              <a:spcBef>
                <a:spcPts val="1000"/>
              </a:spcBef>
              <a:spcAft>
                <a:spcPts val="0"/>
              </a:spcAft>
              <a:buNone/>
            </a:pPr>
            <a:r>
              <a:rPr lang="en" sz="1500"/>
              <a:t>If they find that the click-through rate (CTR) is 5% or lower, it is considered a success. </a:t>
            </a:r>
            <a:endParaRPr sz="1500"/>
          </a:p>
          <a:p>
            <a:pPr marL="0" lvl="0" indent="0" algn="l" rtl="0">
              <a:spcBef>
                <a:spcPts val="1000"/>
              </a:spcBef>
              <a:spcAft>
                <a:spcPts val="1000"/>
              </a:spcAft>
              <a:buNone/>
            </a:pPr>
            <a:r>
              <a:rPr lang="en" sz="1500"/>
              <a:t>Otherwise, they might decide to run the </a:t>
            </a:r>
            <a:br>
              <a:rPr lang="en" sz="1500"/>
            </a:br>
            <a:r>
              <a:rPr lang="en" sz="1500"/>
              <a:t>training for an additional year, or take a </a:t>
            </a:r>
            <a:br>
              <a:rPr lang="en" sz="1500"/>
            </a:br>
            <a:r>
              <a:rPr lang="en" sz="1500"/>
              <a:t>different approach to solving the problem.</a:t>
            </a:r>
            <a:endParaRPr sz="1500"/>
          </a:p>
        </p:txBody>
      </p:sp>
      <p:pic>
        <p:nvPicPr>
          <p:cNvPr id="2673" name="Google Shape;2673;p146"/>
          <p:cNvPicPr preferRelativeResize="0"/>
          <p:nvPr/>
        </p:nvPicPr>
        <p:blipFill rotWithShape="1">
          <a:blip r:embed="rId3">
            <a:alphaModFix/>
          </a:blip>
          <a:srcRect l="8722" t="4728" r="6761" b="4163"/>
          <a:stretch/>
        </p:blipFill>
        <p:spPr>
          <a:xfrm>
            <a:off x="4452375" y="773650"/>
            <a:ext cx="4098399" cy="4016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1ECFF"/>
        </a:solidFill>
        <a:effectLst/>
      </p:bgPr>
    </p:bg>
    <p:spTree>
      <p:nvGrpSpPr>
        <p:cNvPr id="1" name="Shape 2677"/>
        <p:cNvGrpSpPr/>
        <p:nvPr/>
      </p:nvGrpSpPr>
      <p:grpSpPr>
        <a:xfrm>
          <a:off x="0" y="0"/>
          <a:ext cx="0" cy="0"/>
          <a:chOff x="0" y="0"/>
          <a:chExt cx="0" cy="0"/>
        </a:xfrm>
      </p:grpSpPr>
      <p:sp>
        <p:nvSpPr>
          <p:cNvPr id="2678" name="Google Shape;2678;p14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What’s the (Action) Plan? </a:t>
            </a:r>
            <a:endParaRPr b="1">
              <a:latin typeface="Roboto"/>
              <a:ea typeface="Roboto"/>
              <a:cs typeface="Roboto"/>
              <a:sym typeface="Roboto"/>
            </a:endParaRPr>
          </a:p>
        </p:txBody>
      </p:sp>
      <p:sp>
        <p:nvSpPr>
          <p:cNvPr id="2679" name="Google Shape;2679;p14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important considerations when developing a plan:</a:t>
            </a:r>
            <a:endParaRPr/>
          </a:p>
        </p:txBody>
      </p:sp>
      <p:sp>
        <p:nvSpPr>
          <p:cNvPr id="2680" name="Google Shape;2680;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681" name="Google Shape;2681;p147"/>
          <p:cNvSpPr/>
          <p:nvPr/>
        </p:nvSpPr>
        <p:spPr>
          <a:xfrm>
            <a:off x="987313" y="1364275"/>
            <a:ext cx="2762400" cy="2762400"/>
          </a:xfrm>
          <a:prstGeom prst="ellipse">
            <a:avLst/>
          </a:prstGeom>
          <a:solidFill>
            <a:srgbClr val="D0FFF5"/>
          </a:solidFill>
          <a:ln w="76200" cap="flat" cmpd="sng">
            <a:solidFill>
              <a:srgbClr val="E1E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47"/>
          <p:cNvSpPr/>
          <p:nvPr/>
        </p:nvSpPr>
        <p:spPr>
          <a:xfrm>
            <a:off x="3236849" y="1364275"/>
            <a:ext cx="2762400" cy="2762400"/>
          </a:xfrm>
          <a:prstGeom prst="ellipse">
            <a:avLst/>
          </a:prstGeom>
          <a:solidFill>
            <a:srgbClr val="D5E8F4"/>
          </a:solidFill>
          <a:ln w="76200" cap="flat" cmpd="sng">
            <a:solidFill>
              <a:srgbClr val="E1E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47"/>
          <p:cNvSpPr/>
          <p:nvPr/>
        </p:nvSpPr>
        <p:spPr>
          <a:xfrm>
            <a:off x="5394284" y="1364275"/>
            <a:ext cx="2762400" cy="2762400"/>
          </a:xfrm>
          <a:prstGeom prst="ellipse">
            <a:avLst/>
          </a:prstGeom>
          <a:solidFill>
            <a:srgbClr val="EBF1FC"/>
          </a:solidFill>
          <a:ln w="76200" cap="flat" cmpd="sng">
            <a:solidFill>
              <a:srgbClr val="E1E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7"/>
          <p:cNvSpPr txBox="1">
            <a:spLocks noGrp="1"/>
          </p:cNvSpPr>
          <p:nvPr>
            <p:ph type="subTitle" idx="1"/>
          </p:nvPr>
        </p:nvSpPr>
        <p:spPr>
          <a:xfrm>
            <a:off x="1134863" y="1474600"/>
            <a:ext cx="1784700" cy="2563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800" b="1">
                <a:solidFill>
                  <a:schemeClr val="dk1"/>
                </a:solidFill>
                <a:latin typeface="Roboto"/>
                <a:ea typeface="Roboto"/>
                <a:cs typeface="Roboto"/>
                <a:sym typeface="Roboto"/>
              </a:rPr>
              <a:t>When will </a:t>
            </a:r>
            <a:br>
              <a:rPr lang="en" sz="1800" b="1">
                <a:solidFill>
                  <a:schemeClr val="dk1"/>
                </a:solidFill>
                <a:latin typeface="Roboto"/>
                <a:ea typeface="Roboto"/>
                <a:cs typeface="Roboto"/>
                <a:sym typeface="Roboto"/>
              </a:rPr>
            </a:br>
            <a:r>
              <a:rPr lang="en" sz="1800" b="1">
                <a:solidFill>
                  <a:schemeClr val="dk1"/>
                </a:solidFill>
                <a:latin typeface="Roboto"/>
                <a:ea typeface="Roboto"/>
                <a:cs typeface="Roboto"/>
                <a:sym typeface="Roboto"/>
              </a:rPr>
              <a:t>the plan be executed?</a:t>
            </a:r>
            <a:endParaRPr sz="1700">
              <a:solidFill>
                <a:srgbClr val="24292E"/>
              </a:solidFill>
              <a:latin typeface="Roboto"/>
              <a:ea typeface="Roboto"/>
              <a:cs typeface="Roboto"/>
              <a:sym typeface="Roboto"/>
            </a:endParaRPr>
          </a:p>
        </p:txBody>
      </p:sp>
      <p:sp>
        <p:nvSpPr>
          <p:cNvPr id="2685" name="Google Shape;2685;p147"/>
          <p:cNvSpPr txBox="1">
            <a:spLocks noGrp="1"/>
          </p:cNvSpPr>
          <p:nvPr>
            <p:ph type="subTitle" idx="2"/>
          </p:nvPr>
        </p:nvSpPr>
        <p:spPr>
          <a:xfrm>
            <a:off x="3317938" y="1360500"/>
            <a:ext cx="1865700" cy="25254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800" b="1">
                <a:solidFill>
                  <a:schemeClr val="dk1"/>
                </a:solidFill>
                <a:latin typeface="Roboto"/>
                <a:ea typeface="Roboto"/>
                <a:cs typeface="Roboto"/>
                <a:sym typeface="Roboto"/>
              </a:rPr>
              <a:t>When will </a:t>
            </a:r>
            <a:br>
              <a:rPr lang="en" sz="1800" b="1">
                <a:solidFill>
                  <a:schemeClr val="dk1"/>
                </a:solidFill>
                <a:latin typeface="Roboto"/>
                <a:ea typeface="Roboto"/>
                <a:cs typeface="Roboto"/>
                <a:sym typeface="Roboto"/>
              </a:rPr>
            </a:br>
            <a:r>
              <a:rPr lang="en" sz="1800" b="1">
                <a:solidFill>
                  <a:schemeClr val="dk1"/>
                </a:solidFill>
                <a:latin typeface="Roboto"/>
                <a:ea typeface="Roboto"/>
                <a:cs typeface="Roboto"/>
                <a:sym typeface="Roboto"/>
              </a:rPr>
              <a:t>you measure progress? </a:t>
            </a:r>
            <a:endParaRPr sz="1700">
              <a:solidFill>
                <a:srgbClr val="24292E"/>
              </a:solidFill>
              <a:latin typeface="Roboto"/>
              <a:ea typeface="Roboto"/>
              <a:cs typeface="Roboto"/>
              <a:sym typeface="Roboto"/>
            </a:endParaRPr>
          </a:p>
        </p:txBody>
      </p:sp>
      <p:sp>
        <p:nvSpPr>
          <p:cNvPr id="2686" name="Google Shape;2686;p147"/>
          <p:cNvSpPr txBox="1">
            <a:spLocks noGrp="1"/>
          </p:cNvSpPr>
          <p:nvPr>
            <p:ph type="subTitle" idx="3"/>
          </p:nvPr>
        </p:nvSpPr>
        <p:spPr>
          <a:xfrm>
            <a:off x="5713788" y="1360500"/>
            <a:ext cx="1784700" cy="25254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300"/>
              </a:spcBef>
              <a:spcAft>
                <a:spcPts val="0"/>
              </a:spcAft>
              <a:buNone/>
            </a:pPr>
            <a:r>
              <a:rPr lang="en" sz="1800" b="1">
                <a:solidFill>
                  <a:schemeClr val="dk1"/>
                </a:solidFill>
                <a:latin typeface="Roboto"/>
                <a:ea typeface="Roboto"/>
                <a:cs typeface="Roboto"/>
                <a:sym typeface="Roboto"/>
              </a:rPr>
              <a:t>How will </a:t>
            </a:r>
            <a:br>
              <a:rPr lang="en" sz="1800" b="1">
                <a:solidFill>
                  <a:schemeClr val="dk1"/>
                </a:solidFill>
                <a:latin typeface="Roboto"/>
                <a:ea typeface="Roboto"/>
                <a:cs typeface="Roboto"/>
                <a:sym typeface="Roboto"/>
              </a:rPr>
            </a:br>
            <a:r>
              <a:rPr lang="en" sz="1800" b="1">
                <a:solidFill>
                  <a:schemeClr val="dk1"/>
                </a:solidFill>
                <a:latin typeface="Roboto"/>
                <a:ea typeface="Roboto"/>
                <a:cs typeface="Roboto"/>
                <a:sym typeface="Roboto"/>
              </a:rPr>
              <a:t>you quantify progress?</a:t>
            </a:r>
            <a:endParaRPr sz="1700">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A4B2FD"/>
        </a:solidFill>
        <a:effectLst/>
      </p:bgPr>
    </p:bg>
    <p:spTree>
      <p:nvGrpSpPr>
        <p:cNvPr id="1" name="Shape 2690"/>
        <p:cNvGrpSpPr/>
        <p:nvPr/>
      </p:nvGrpSpPr>
      <p:grpSpPr>
        <a:xfrm>
          <a:off x="0" y="0"/>
          <a:ext cx="0" cy="0"/>
          <a:chOff x="0" y="0"/>
          <a:chExt cx="0" cy="0"/>
        </a:xfrm>
      </p:grpSpPr>
      <p:pic>
        <p:nvPicPr>
          <p:cNvPr id="2691" name="Google Shape;2691;p148"/>
          <p:cNvPicPr preferRelativeResize="0"/>
          <p:nvPr/>
        </p:nvPicPr>
        <p:blipFill rotWithShape="1">
          <a:blip r:embed="rId3">
            <a:alphaModFix/>
          </a:blip>
          <a:srcRect r="5096"/>
          <a:stretch/>
        </p:blipFill>
        <p:spPr>
          <a:xfrm>
            <a:off x="4336700" y="1077375"/>
            <a:ext cx="4819600" cy="3808925"/>
          </a:xfrm>
          <a:prstGeom prst="rect">
            <a:avLst/>
          </a:prstGeom>
          <a:noFill/>
          <a:ln>
            <a:noFill/>
          </a:ln>
        </p:spPr>
      </p:pic>
      <p:sp>
        <p:nvSpPr>
          <p:cNvPr id="2692" name="Google Shape;2692;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b="1">
                <a:solidFill>
                  <a:schemeClr val="dk1"/>
                </a:solidFill>
                <a:latin typeface="Roboto"/>
                <a:ea typeface="Roboto"/>
                <a:cs typeface="Roboto"/>
                <a:sym typeface="Roboto"/>
              </a:rPr>
              <a:t>What’s the (Action) Plan? </a:t>
            </a:r>
            <a:endParaRPr b="1">
              <a:latin typeface="Roboto"/>
              <a:ea typeface="Roboto"/>
              <a:cs typeface="Roboto"/>
              <a:sym typeface="Roboto"/>
            </a:endParaRPr>
          </a:p>
        </p:txBody>
      </p:sp>
      <p:sp>
        <p:nvSpPr>
          <p:cNvPr id="2693" name="Google Shape;2693;p1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Questions you should ask when developing a plan:</a:t>
            </a:r>
            <a:endParaRPr/>
          </a:p>
        </p:txBody>
      </p:sp>
      <p:sp>
        <p:nvSpPr>
          <p:cNvPr id="2694" name="Google Shape;269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2695" name="Google Shape;2695;p148"/>
          <p:cNvSpPr txBox="1">
            <a:spLocks noGrp="1"/>
          </p:cNvSpPr>
          <p:nvPr>
            <p:ph type="body" idx="3"/>
          </p:nvPr>
        </p:nvSpPr>
        <p:spPr>
          <a:xfrm>
            <a:off x="0" y="1102375"/>
            <a:ext cx="5135400" cy="3707700"/>
          </a:xfrm>
          <a:prstGeom prst="rect">
            <a:avLst/>
          </a:prstGeom>
        </p:spPr>
        <p:txBody>
          <a:bodyPr spcFirstLastPara="1" wrap="square" lIns="457200" tIns="0" rIns="457200" bIns="914400" anchor="t" anchorCtr="0">
            <a:noAutofit/>
          </a:bodyPr>
          <a:lstStyle/>
          <a:p>
            <a:pPr marL="320040" lvl="0" indent="-180340" algn="l" rtl="0">
              <a:lnSpc>
                <a:spcPct val="114000"/>
              </a:lnSpc>
              <a:spcBef>
                <a:spcPts val="0"/>
              </a:spcBef>
              <a:spcAft>
                <a:spcPts val="0"/>
              </a:spcAft>
              <a:buClr>
                <a:srgbClr val="FFFFFF"/>
              </a:buClr>
              <a:buSzPts val="1400"/>
              <a:buChar char="●"/>
            </a:pPr>
            <a:r>
              <a:rPr lang="en" b="1"/>
              <a:t>When will the plan be executed?</a:t>
            </a:r>
            <a:br>
              <a:rPr lang="en" b="1"/>
            </a:br>
            <a:r>
              <a:rPr lang="en" sz="1200"/>
              <a:t>The SCF and HR teams will run the training once </a:t>
            </a:r>
            <a:br>
              <a:rPr lang="en" sz="1200"/>
            </a:br>
            <a:r>
              <a:rPr lang="en" sz="1200"/>
              <a:t>every quarter, training 25% of employees each time. </a:t>
            </a:r>
            <a:br>
              <a:rPr lang="en" sz="1200"/>
            </a:br>
            <a:r>
              <a:rPr lang="en" sz="1200"/>
              <a:t>This ensures 100% of employees will be trained by </a:t>
            </a:r>
            <a:br>
              <a:rPr lang="en" sz="1200"/>
            </a:br>
            <a:r>
              <a:rPr lang="en" sz="1200"/>
              <a:t>the end of the year.</a:t>
            </a:r>
            <a:endParaRPr sz="1200"/>
          </a:p>
          <a:p>
            <a:pPr marL="320040" lvl="0" indent="-180340" algn="l" rtl="0">
              <a:lnSpc>
                <a:spcPct val="114000"/>
              </a:lnSpc>
              <a:spcBef>
                <a:spcPts val="1000"/>
              </a:spcBef>
              <a:spcAft>
                <a:spcPts val="0"/>
              </a:spcAft>
              <a:buClr>
                <a:srgbClr val="FFFFFF"/>
              </a:buClr>
              <a:buSzPts val="1400"/>
              <a:buChar char="●"/>
            </a:pPr>
            <a:r>
              <a:rPr lang="en" b="1"/>
              <a:t>When will you measure progress?</a:t>
            </a:r>
            <a:br>
              <a:rPr lang="en" b="1"/>
            </a:br>
            <a:r>
              <a:rPr lang="en" sz="1200"/>
              <a:t>The SCF team will run a phishing campaign each </a:t>
            </a:r>
            <a:br>
              <a:rPr lang="en" sz="1200"/>
            </a:br>
            <a:r>
              <a:rPr lang="en" sz="1200"/>
              <a:t>quarter, targeting only the most recently trained </a:t>
            </a:r>
            <a:br>
              <a:rPr lang="en" sz="1200"/>
            </a:br>
            <a:r>
              <a:rPr lang="en" sz="1200"/>
              <a:t>cohort. After all cohorts have been trained, a final campaign will test how well everyone follows the </a:t>
            </a:r>
            <a:br>
              <a:rPr lang="en" sz="1200"/>
            </a:br>
            <a:r>
              <a:rPr lang="en" sz="1200"/>
              <a:t>new guidelines over time.</a:t>
            </a:r>
            <a:endParaRPr sz="1200"/>
          </a:p>
          <a:p>
            <a:pPr marL="320040" lvl="0" indent="-180340" algn="l" rtl="0">
              <a:lnSpc>
                <a:spcPct val="113000"/>
              </a:lnSpc>
              <a:spcBef>
                <a:spcPts val="1000"/>
              </a:spcBef>
              <a:spcAft>
                <a:spcPts val="0"/>
              </a:spcAft>
              <a:buClr>
                <a:srgbClr val="FFFFFF"/>
              </a:buClr>
              <a:buSzPts val="1400"/>
              <a:buChar char="●"/>
            </a:pPr>
            <a:r>
              <a:rPr lang="en" b="1"/>
              <a:t>How will you quantify progress?</a:t>
            </a:r>
            <a:endParaRPr b="1"/>
          </a:p>
          <a:p>
            <a:pPr marL="320040" lvl="0" indent="0" algn="l" rtl="0">
              <a:lnSpc>
                <a:spcPct val="113000"/>
              </a:lnSpc>
              <a:spcBef>
                <a:spcPts val="0"/>
              </a:spcBef>
              <a:spcAft>
                <a:spcPts val="0"/>
              </a:spcAft>
              <a:buNone/>
            </a:pPr>
            <a:r>
              <a:rPr lang="en" sz="1200"/>
              <a:t>The SCF team decides to quantify the click-through rate, which is the percentage of employees who download malicious links from emails. Their goal is to decrease </a:t>
            </a:r>
            <a:br>
              <a:rPr lang="en" sz="1200"/>
            </a:br>
            <a:r>
              <a:rPr lang="en" sz="1200"/>
              <a:t>this number from 10% to 5%.</a:t>
            </a:r>
            <a:endParaRPr sz="1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99"/>
        <p:cNvGrpSpPr/>
        <p:nvPr/>
      </p:nvGrpSpPr>
      <p:grpSpPr>
        <a:xfrm>
          <a:off x="0" y="0"/>
          <a:ext cx="0" cy="0"/>
          <a:chOff x="0" y="0"/>
          <a:chExt cx="0" cy="0"/>
        </a:xfrm>
      </p:grpSpPr>
      <p:sp>
        <p:nvSpPr>
          <p:cNvPr id="2700" name="Google Shape;2700;p149"/>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20 Minutes</a:t>
            </a:r>
            <a:endParaRPr/>
          </a:p>
        </p:txBody>
      </p:sp>
      <p:sp>
        <p:nvSpPr>
          <p:cNvPr id="2701" name="Google Shape;2701;p1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46</a:t>
            </a:fld>
            <a:endParaRPr/>
          </a:p>
        </p:txBody>
      </p:sp>
      <p:sp>
        <p:nvSpPr>
          <p:cNvPr id="2702" name="Google Shape;2702;p149"/>
          <p:cNvSpPr txBox="1">
            <a:spLocks noGrp="1"/>
          </p:cNvSpPr>
          <p:nvPr>
            <p:ph type="title" idx="2"/>
          </p:nvPr>
        </p:nvSpPr>
        <p:spPr>
          <a:xfrm>
            <a:off x="273900" y="1042875"/>
            <a:ext cx="87840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2700">
                <a:latin typeface="Roboto Medium"/>
                <a:ea typeface="Roboto Medium"/>
                <a:cs typeface="Roboto Medium"/>
                <a:sym typeface="Roboto Medium"/>
              </a:rPr>
              <a:t>Activity:</a:t>
            </a:r>
            <a:r>
              <a:rPr lang="en" sz="2700">
                <a:latin typeface="Roboto Light"/>
                <a:ea typeface="Roboto Light"/>
                <a:cs typeface="Roboto Light"/>
                <a:sym typeface="Roboto Light"/>
              </a:rPr>
              <a:t> </a:t>
            </a:r>
            <a:r>
              <a:rPr lang="en" sz="2300">
                <a:latin typeface="Roboto Light"/>
                <a:ea typeface="Roboto Light"/>
                <a:cs typeface="Roboto Light"/>
                <a:sym typeface="Roboto Light"/>
              </a:rPr>
              <a:t>Security Culture Framework: Part 2</a:t>
            </a:r>
            <a:endParaRPr sz="2300">
              <a:latin typeface="Roboto Light"/>
              <a:ea typeface="Roboto Light"/>
              <a:cs typeface="Roboto Light"/>
              <a:sym typeface="Roboto Light"/>
            </a:endParaRPr>
          </a:p>
          <a:p>
            <a:pPr marL="0" lvl="0" indent="0" algn="l" rtl="0">
              <a:lnSpc>
                <a:spcPct val="115000"/>
              </a:lnSpc>
              <a:spcBef>
                <a:spcPts val="800"/>
              </a:spcBef>
              <a:spcAft>
                <a:spcPts val="0"/>
              </a:spcAft>
              <a:buNone/>
            </a:pPr>
            <a:r>
              <a:rPr lang="en" sz="1800">
                <a:latin typeface="Roboto Light"/>
                <a:ea typeface="Roboto Light"/>
                <a:cs typeface="Roboto Light"/>
                <a:sym typeface="Roboto Light"/>
              </a:rPr>
              <a:t>In this activity, you will complete the plan you began drafting in Part 1 earlier today.</a:t>
            </a:r>
            <a:endParaRPr sz="1800">
              <a:latin typeface="Roboto Light"/>
              <a:ea typeface="Roboto Light"/>
              <a:cs typeface="Roboto Light"/>
              <a:sym typeface="Roboto Light"/>
            </a:endParaRPr>
          </a:p>
          <a:p>
            <a:pPr marL="0" lvl="0" indent="0" algn="l" rtl="0">
              <a:lnSpc>
                <a:spcPct val="115000"/>
              </a:lnSpc>
              <a:spcBef>
                <a:spcPts val="800"/>
              </a:spcBef>
              <a:spcAft>
                <a:spcPts val="0"/>
              </a:spcAft>
              <a:buNone/>
            </a:pPr>
            <a:endParaRPr sz="1800">
              <a:latin typeface="Roboto Light"/>
              <a:ea typeface="Roboto Light"/>
              <a:cs typeface="Roboto Light"/>
              <a:sym typeface="Roboto Light"/>
            </a:endParaRPr>
          </a:p>
          <a:p>
            <a:pPr marL="0" lvl="0" indent="0" algn="l" rtl="0">
              <a:spcBef>
                <a:spcPts val="0"/>
              </a:spcBef>
              <a:spcAft>
                <a:spcPts val="0"/>
              </a:spcAft>
              <a:buNone/>
            </a:pPr>
            <a:endParaRPr sz="2000">
              <a:latin typeface="Roboto Light"/>
              <a:ea typeface="Roboto Light"/>
              <a:cs typeface="Roboto Light"/>
              <a:sym typeface="Robo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Google Shape;2707;p1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15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Controls</a:t>
            </a:r>
            <a:endParaRPr/>
          </a:p>
        </p:txBody>
      </p:sp>
      <p:sp>
        <p:nvSpPr>
          <p:cNvPr id="2713" name="Google Shape;2713;p1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2714" name="Google Shape;2714;p151"/>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FECEB"/>
        </a:solidFill>
        <a:effectLst/>
      </p:bgPr>
    </p:bg>
    <p:spTree>
      <p:nvGrpSpPr>
        <p:cNvPr id="1" name="Shape 2718"/>
        <p:cNvGrpSpPr/>
        <p:nvPr/>
      </p:nvGrpSpPr>
      <p:grpSpPr>
        <a:xfrm>
          <a:off x="0" y="0"/>
          <a:ext cx="0" cy="0"/>
          <a:chOff x="0" y="0"/>
          <a:chExt cx="0" cy="0"/>
        </a:xfrm>
      </p:grpSpPr>
      <p:sp>
        <p:nvSpPr>
          <p:cNvPr id="2719" name="Google Shape;2719;p152"/>
          <p:cNvSpPr/>
          <p:nvPr/>
        </p:nvSpPr>
        <p:spPr>
          <a:xfrm>
            <a:off x="0" y="-80700"/>
            <a:ext cx="9144000" cy="5224200"/>
          </a:xfrm>
          <a:prstGeom prst="rect">
            <a:avLst/>
          </a:prstGeom>
          <a:solidFill>
            <a:srgbClr val="9FEC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52"/>
          <p:cNvSpPr/>
          <p:nvPr/>
        </p:nvSpPr>
        <p:spPr>
          <a:xfrm>
            <a:off x="0" y="-80700"/>
            <a:ext cx="4431900" cy="5224200"/>
          </a:xfrm>
          <a:prstGeom prst="rect">
            <a:avLst/>
          </a:prstGeom>
          <a:solidFill>
            <a:srgbClr val="F67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49</a:t>
            </a:fld>
            <a:endParaRPr/>
          </a:p>
        </p:txBody>
      </p:sp>
      <p:pic>
        <p:nvPicPr>
          <p:cNvPr id="2722" name="Google Shape;2722;p152"/>
          <p:cNvPicPr preferRelativeResize="0"/>
          <p:nvPr/>
        </p:nvPicPr>
        <p:blipFill rotWithShape="1">
          <a:blip r:embed="rId3">
            <a:alphaModFix/>
          </a:blip>
          <a:srcRect r="14266"/>
          <a:stretch/>
        </p:blipFill>
        <p:spPr>
          <a:xfrm>
            <a:off x="3728425" y="300300"/>
            <a:ext cx="5491776" cy="4701825"/>
          </a:xfrm>
          <a:prstGeom prst="rect">
            <a:avLst/>
          </a:prstGeom>
          <a:noFill/>
          <a:ln>
            <a:noFill/>
          </a:ln>
        </p:spPr>
      </p:pic>
      <p:sp>
        <p:nvSpPr>
          <p:cNvPr id="2723" name="Google Shape;2723;p152"/>
          <p:cNvSpPr txBox="1">
            <a:spLocks noGrp="1"/>
          </p:cNvSpPr>
          <p:nvPr>
            <p:ph type="title"/>
          </p:nvPr>
        </p:nvSpPr>
        <p:spPr>
          <a:xfrm>
            <a:off x="76200" y="423550"/>
            <a:ext cx="4203300" cy="30984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2800">
                <a:latin typeface="Roboto Light"/>
                <a:ea typeface="Roboto Light"/>
                <a:cs typeface="Roboto Light"/>
                <a:sym typeface="Roboto Light"/>
              </a:rPr>
              <a:t>In addition to improving security culture over the </a:t>
            </a:r>
            <a:r>
              <a:rPr lang="en" sz="2800" i="1">
                <a:latin typeface="Roboto Light"/>
                <a:ea typeface="Roboto Light"/>
                <a:cs typeface="Roboto Light"/>
                <a:sym typeface="Roboto Light"/>
              </a:rPr>
              <a:t>long term</a:t>
            </a:r>
            <a:r>
              <a:rPr lang="en" sz="2800">
                <a:latin typeface="Roboto Light"/>
                <a:ea typeface="Roboto Light"/>
                <a:cs typeface="Roboto Light"/>
                <a:sym typeface="Roboto Light"/>
              </a:rPr>
              <a:t>, the security team should enforce </a:t>
            </a:r>
            <a:r>
              <a:rPr lang="en" sz="2800"/>
              <a:t>security controls</a:t>
            </a:r>
            <a:r>
              <a:rPr lang="en" sz="2800">
                <a:latin typeface="Roboto Light"/>
                <a:ea typeface="Roboto Light"/>
                <a:cs typeface="Roboto Light"/>
                <a:sym typeface="Roboto Light"/>
              </a:rPr>
              <a:t> that manage issues in the </a:t>
            </a:r>
            <a:r>
              <a:rPr lang="en" sz="2800" i="1">
                <a:latin typeface="Roboto Light"/>
                <a:ea typeface="Roboto Light"/>
                <a:cs typeface="Roboto Light"/>
                <a:sym typeface="Roboto Light"/>
              </a:rPr>
              <a:t>short term.</a:t>
            </a:r>
            <a:endParaRPr sz="2800" i="1">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2072" name="Google Shape;2072;p108"/>
          <p:cNvPicPr preferRelativeResize="0"/>
          <p:nvPr/>
        </p:nvPicPr>
        <p:blipFill>
          <a:blip r:embed="rId3">
            <a:alphaModFix/>
          </a:blip>
          <a:stretch>
            <a:fillRect/>
          </a:stretch>
        </p:blipFill>
        <p:spPr>
          <a:xfrm>
            <a:off x="53" y="0"/>
            <a:ext cx="9143942" cy="5143500"/>
          </a:xfrm>
          <a:prstGeom prst="rect">
            <a:avLst/>
          </a:prstGeom>
          <a:noFill/>
          <a:ln>
            <a:noFill/>
          </a:ln>
        </p:spPr>
      </p:pic>
      <p:sp>
        <p:nvSpPr>
          <p:cNvPr id="2073" name="Google Shape;2073;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GRC Framework</a:t>
            </a:r>
            <a:endParaRPr/>
          </a:p>
        </p:txBody>
      </p:sp>
      <p:sp>
        <p:nvSpPr>
          <p:cNvPr id="2074" name="Google Shape;2074;p108"/>
          <p:cNvSpPr txBox="1">
            <a:spLocks noGrp="1"/>
          </p:cNvSpPr>
          <p:nvPr>
            <p:ph type="subTitle" idx="1"/>
          </p:nvPr>
        </p:nvSpPr>
        <p:spPr>
          <a:xfrm>
            <a:off x="0" y="675975"/>
            <a:ext cx="7601100" cy="7437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sz="1700"/>
              <a:t>GRC is a framework for answering the questions: </a:t>
            </a:r>
            <a:r>
              <a:rPr lang="en" sz="1700" i="1"/>
              <a:t>What assets are most important? </a:t>
            </a:r>
            <a:r>
              <a:rPr lang="en" sz="1700"/>
              <a:t>and </a:t>
            </a:r>
            <a:r>
              <a:rPr lang="en" sz="1700" i="1"/>
              <a:t>What is adequate protection?</a:t>
            </a:r>
            <a:endParaRPr sz="1700" i="1"/>
          </a:p>
          <a:p>
            <a:pPr marL="0" lvl="0" indent="0" algn="l" rtl="0">
              <a:spcBef>
                <a:spcPts val="0"/>
              </a:spcBef>
              <a:spcAft>
                <a:spcPts val="0"/>
              </a:spcAft>
              <a:buNone/>
            </a:pPr>
            <a:endParaRPr sz="1700"/>
          </a:p>
        </p:txBody>
      </p:sp>
      <p:sp>
        <p:nvSpPr>
          <p:cNvPr id="2075" name="Google Shape;2075;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076" name="Google Shape;2076;p108"/>
          <p:cNvSpPr txBox="1">
            <a:spLocks noGrp="1"/>
          </p:cNvSpPr>
          <p:nvPr>
            <p:ph type="body" idx="3"/>
          </p:nvPr>
        </p:nvSpPr>
        <p:spPr>
          <a:xfrm>
            <a:off x="533575" y="1492125"/>
            <a:ext cx="7058700" cy="2491800"/>
          </a:xfrm>
          <a:prstGeom prst="rect">
            <a:avLst/>
          </a:prstGeom>
        </p:spPr>
        <p:txBody>
          <a:bodyPr spcFirstLastPara="1" wrap="square" lIns="457200" tIns="0" rIns="457200" bIns="914400" anchor="t" anchorCtr="0">
            <a:noAutofit/>
          </a:bodyPr>
          <a:lstStyle/>
          <a:p>
            <a:pPr marL="0" lvl="0" indent="0" algn="l" rtl="0">
              <a:spcBef>
                <a:spcPts val="0"/>
              </a:spcBef>
              <a:spcAft>
                <a:spcPts val="0"/>
              </a:spcAft>
              <a:buNone/>
            </a:pPr>
            <a:r>
              <a:rPr lang="en" sz="1600" b="1"/>
              <a:t>Governance</a:t>
            </a:r>
            <a:r>
              <a:rPr lang="en" sz="1600"/>
              <a:t>: Creating management processes for implementing security practices across the organization.</a:t>
            </a:r>
            <a:endParaRPr sz="1600"/>
          </a:p>
          <a:p>
            <a:pPr marL="0" lvl="0" indent="0" algn="l" rtl="0">
              <a:lnSpc>
                <a:spcPct val="115000"/>
              </a:lnSpc>
              <a:spcBef>
                <a:spcPts val="800"/>
              </a:spcBef>
              <a:spcAft>
                <a:spcPts val="0"/>
              </a:spcAft>
              <a:buNone/>
            </a:pPr>
            <a:r>
              <a:rPr lang="en" sz="1600" b="1"/>
              <a:t>Compliance</a:t>
            </a:r>
            <a:r>
              <a:rPr lang="en" sz="1600"/>
              <a:t>: Making sure the business follows internal security policies and adheres to relevant security laws.</a:t>
            </a:r>
            <a:endParaRPr sz="1600"/>
          </a:p>
          <a:p>
            <a:pPr marL="0" lvl="0" indent="0" algn="l" rtl="0">
              <a:spcBef>
                <a:spcPts val="1200"/>
              </a:spcBef>
              <a:spcAft>
                <a:spcPts val="800"/>
              </a:spcAft>
              <a:buClr>
                <a:schemeClr val="dk1"/>
              </a:buClr>
              <a:buSzPts val="1100"/>
              <a:buFont typeface="Arial"/>
              <a:buNone/>
            </a:pPr>
            <a:r>
              <a:rPr lang="en" sz="1600" b="1">
                <a:solidFill>
                  <a:schemeClr val="dk1"/>
                </a:solidFill>
              </a:rPr>
              <a:t>Risk management:</a:t>
            </a:r>
            <a:r>
              <a:rPr lang="en" sz="1600">
                <a:solidFill>
                  <a:schemeClr val="dk1"/>
                </a:solidFill>
              </a:rPr>
              <a:t> Identifying an organization’s most important assets and determining how they might be compromised. </a:t>
            </a:r>
            <a:endParaRPr sz="1600"/>
          </a:p>
        </p:txBody>
      </p:sp>
      <p:grpSp>
        <p:nvGrpSpPr>
          <p:cNvPr id="2077" name="Google Shape;2077;p108"/>
          <p:cNvGrpSpPr/>
          <p:nvPr/>
        </p:nvGrpSpPr>
        <p:grpSpPr>
          <a:xfrm>
            <a:off x="225175" y="3526875"/>
            <a:ext cx="7816500" cy="1278350"/>
            <a:chOff x="225175" y="3450675"/>
            <a:chExt cx="7816500" cy="1278350"/>
          </a:xfrm>
        </p:grpSpPr>
        <p:sp>
          <p:nvSpPr>
            <p:cNvPr id="2078" name="Google Shape;2078;p108"/>
            <p:cNvSpPr/>
            <p:nvPr/>
          </p:nvSpPr>
          <p:spPr>
            <a:xfrm>
              <a:off x="620575" y="3856325"/>
              <a:ext cx="6692400" cy="872700"/>
            </a:xfrm>
            <a:prstGeom prst="round1Rect">
              <a:avLst>
                <a:gd name="adj" fmla="val 16667"/>
              </a:avLst>
            </a:prstGeom>
            <a:solidFill>
              <a:srgbClr val="FFFBBB"/>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9" name="Google Shape;2079;p108"/>
            <p:cNvPicPr preferRelativeResize="0"/>
            <p:nvPr/>
          </p:nvPicPr>
          <p:blipFill>
            <a:blip r:embed="rId4">
              <a:alphaModFix/>
            </a:blip>
            <a:stretch>
              <a:fillRect/>
            </a:stretch>
          </p:blipFill>
          <p:spPr>
            <a:xfrm>
              <a:off x="225175" y="3450675"/>
              <a:ext cx="786699" cy="786699"/>
            </a:xfrm>
            <a:prstGeom prst="rect">
              <a:avLst/>
            </a:prstGeom>
            <a:noFill/>
            <a:ln>
              <a:noFill/>
            </a:ln>
          </p:spPr>
        </p:pic>
        <p:sp>
          <p:nvSpPr>
            <p:cNvPr id="2080" name="Google Shape;2080;p108"/>
            <p:cNvSpPr txBox="1"/>
            <p:nvPr/>
          </p:nvSpPr>
          <p:spPr>
            <a:xfrm>
              <a:off x="717175" y="3856325"/>
              <a:ext cx="7324500" cy="8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We define “important” by asking: </a:t>
              </a:r>
              <a:r>
                <a:rPr lang="en" sz="1300" i="1">
                  <a:solidFill>
                    <a:schemeClr val="dk1"/>
                  </a:solidFill>
                  <a:latin typeface="Roboto"/>
                  <a:ea typeface="Roboto"/>
                  <a:cs typeface="Roboto"/>
                  <a:sym typeface="Roboto"/>
                </a:rPr>
                <a:t>How would a security compromise of this asset affect </a:t>
              </a:r>
              <a:endParaRPr sz="1300" i="1">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300" i="1">
                  <a:solidFill>
                    <a:schemeClr val="dk1"/>
                  </a:solidFill>
                  <a:latin typeface="Roboto"/>
                  <a:ea typeface="Roboto"/>
                  <a:cs typeface="Roboto"/>
                  <a:sym typeface="Roboto"/>
                </a:rPr>
                <a:t>the profits of the business? </a:t>
              </a:r>
              <a:endParaRPr sz="1300" i="1">
                <a:solidFill>
                  <a:schemeClr val="dk1"/>
                </a:solidFill>
                <a:latin typeface="Roboto"/>
                <a:ea typeface="Roboto"/>
                <a:cs typeface="Roboto"/>
                <a:sym typeface="Roboto"/>
              </a:endParaRPr>
            </a:p>
            <a:p>
              <a:pPr marL="0" lvl="0" indent="0" algn="l" rtl="0">
                <a:spcBef>
                  <a:spcPts val="1000"/>
                </a:spcBef>
                <a:spcAft>
                  <a:spcPts val="0"/>
                </a:spcAft>
                <a:buClr>
                  <a:schemeClr val="dk1"/>
                </a:buClr>
                <a:buSzPts val="1100"/>
                <a:buFont typeface="Arial"/>
                <a:buNone/>
              </a:pPr>
              <a:r>
                <a:rPr lang="en" sz="1300">
                  <a:solidFill>
                    <a:schemeClr val="dk1"/>
                  </a:solidFill>
                  <a:latin typeface="Roboto Medium"/>
                  <a:ea typeface="Roboto Medium"/>
                  <a:cs typeface="Roboto Medium"/>
                  <a:sym typeface="Roboto Medium"/>
                </a:rPr>
                <a:t>The more significant the loss, the more important the asset.</a:t>
              </a:r>
              <a:endParaRPr sz="1300">
                <a:latin typeface="Roboto Medium"/>
                <a:ea typeface="Roboto Medium"/>
                <a:cs typeface="Roboto Medium"/>
                <a:sym typeface="Roboto Medium"/>
              </a:endParaRPr>
            </a:p>
          </p:txBody>
        </p:sp>
      </p:grpSp>
      <p:cxnSp>
        <p:nvCxnSpPr>
          <p:cNvPr id="2081" name="Google Shape;2081;p108"/>
          <p:cNvCxnSpPr/>
          <p:nvPr/>
        </p:nvCxnSpPr>
        <p:spPr>
          <a:xfrm>
            <a:off x="274375" y="640080"/>
            <a:ext cx="6970800" cy="0"/>
          </a:xfrm>
          <a:prstGeom prst="straightConnector1">
            <a:avLst/>
          </a:prstGeom>
          <a:noFill/>
          <a:ln w="9525" cap="flat" cmpd="sng">
            <a:solidFill>
              <a:schemeClr val="dk2"/>
            </a:solidFill>
            <a:prstDash val="solid"/>
            <a:round/>
            <a:headEnd type="none" w="med" len="med"/>
            <a:tailEnd type="none" w="med" len="med"/>
          </a:ln>
        </p:spPr>
      </p:cxnSp>
      <p:pic>
        <p:nvPicPr>
          <p:cNvPr id="2082" name="Google Shape;2082;p108"/>
          <p:cNvPicPr preferRelativeResize="0"/>
          <p:nvPr/>
        </p:nvPicPr>
        <p:blipFill rotWithShape="1">
          <a:blip r:embed="rId5">
            <a:alphaModFix amt="51000"/>
          </a:blip>
          <a:srcRect t="1774" b="1765"/>
          <a:stretch/>
        </p:blipFill>
        <p:spPr>
          <a:xfrm>
            <a:off x="533575" y="1457572"/>
            <a:ext cx="406650" cy="314179"/>
          </a:xfrm>
          <a:prstGeom prst="rect">
            <a:avLst/>
          </a:prstGeom>
          <a:noFill/>
          <a:ln>
            <a:noFill/>
          </a:ln>
        </p:spPr>
      </p:pic>
      <p:pic>
        <p:nvPicPr>
          <p:cNvPr id="2083" name="Google Shape;2083;p108"/>
          <p:cNvPicPr preferRelativeResize="0"/>
          <p:nvPr/>
        </p:nvPicPr>
        <p:blipFill rotWithShape="1">
          <a:blip r:embed="rId5">
            <a:alphaModFix amt="51000"/>
          </a:blip>
          <a:srcRect t="1774" b="1765"/>
          <a:stretch/>
        </p:blipFill>
        <p:spPr>
          <a:xfrm>
            <a:off x="533575" y="2099522"/>
            <a:ext cx="406650" cy="314179"/>
          </a:xfrm>
          <a:prstGeom prst="rect">
            <a:avLst/>
          </a:prstGeom>
          <a:noFill/>
          <a:ln>
            <a:noFill/>
          </a:ln>
        </p:spPr>
      </p:pic>
      <p:pic>
        <p:nvPicPr>
          <p:cNvPr id="2084" name="Google Shape;2084;p108"/>
          <p:cNvPicPr preferRelativeResize="0"/>
          <p:nvPr/>
        </p:nvPicPr>
        <p:blipFill rotWithShape="1">
          <a:blip r:embed="rId5">
            <a:alphaModFix amt="51000"/>
          </a:blip>
          <a:srcRect t="1774" b="1765"/>
          <a:stretch/>
        </p:blipFill>
        <p:spPr>
          <a:xfrm>
            <a:off x="533575" y="2741472"/>
            <a:ext cx="406650" cy="3141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27"/>
        <p:cNvGrpSpPr/>
        <p:nvPr/>
      </p:nvGrpSpPr>
      <p:grpSpPr>
        <a:xfrm>
          <a:off x="0" y="0"/>
          <a:ext cx="0" cy="0"/>
          <a:chOff x="0" y="0"/>
          <a:chExt cx="0" cy="0"/>
        </a:xfrm>
      </p:grpSpPr>
      <p:sp>
        <p:nvSpPr>
          <p:cNvPr id="2728" name="Google Shape;2728;p153"/>
          <p:cNvSpPr txBox="1">
            <a:spLocks noGrp="1"/>
          </p:cNvSpPr>
          <p:nvPr>
            <p:ph type="title"/>
          </p:nvPr>
        </p:nvSpPr>
        <p:spPr>
          <a:xfrm>
            <a:off x="2814775" y="1628625"/>
            <a:ext cx="5514900" cy="16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24292E"/>
                </a:solidFill>
                <a:highlight>
                  <a:srgbClr val="FFFFFF"/>
                </a:highlight>
                <a:latin typeface="Roboto"/>
                <a:ea typeface="Roboto"/>
                <a:cs typeface="Roboto"/>
                <a:sym typeface="Roboto"/>
              </a:rPr>
              <a:t>A </a:t>
            </a:r>
            <a:r>
              <a:rPr lang="en" sz="2400" b="1">
                <a:solidFill>
                  <a:srgbClr val="24292E"/>
                </a:solidFill>
                <a:highlight>
                  <a:srgbClr val="FFFFFF"/>
                </a:highlight>
                <a:latin typeface="Roboto"/>
                <a:ea typeface="Roboto"/>
                <a:cs typeface="Roboto"/>
                <a:sym typeface="Roboto"/>
              </a:rPr>
              <a:t>security control</a:t>
            </a:r>
            <a:r>
              <a:rPr lang="en" sz="2400">
                <a:solidFill>
                  <a:srgbClr val="24292E"/>
                </a:solidFill>
                <a:highlight>
                  <a:srgbClr val="FFFFFF"/>
                </a:highlight>
                <a:latin typeface="Roboto"/>
                <a:ea typeface="Roboto"/>
                <a:cs typeface="Roboto"/>
                <a:sym typeface="Roboto"/>
              </a:rPr>
              <a:t> is any system, process, or technology that protects the confidentiality, integrity, and accessibility of a resource.</a:t>
            </a:r>
            <a:endParaRPr sz="2400"/>
          </a:p>
        </p:txBody>
      </p:sp>
      <p:sp>
        <p:nvSpPr>
          <p:cNvPr id="2729" name="Google Shape;2729;p1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50</a:t>
            </a:fld>
            <a:endParaRPr/>
          </a:p>
        </p:txBody>
      </p:sp>
      <p:pic>
        <p:nvPicPr>
          <p:cNvPr id="2730" name="Google Shape;2730;p153"/>
          <p:cNvPicPr preferRelativeResize="0"/>
          <p:nvPr/>
        </p:nvPicPr>
        <p:blipFill>
          <a:blip r:embed="rId3">
            <a:alphaModFix/>
          </a:blip>
          <a:stretch>
            <a:fillRect/>
          </a:stretch>
        </p:blipFill>
        <p:spPr>
          <a:xfrm>
            <a:off x="1474076" y="1781025"/>
            <a:ext cx="1176125" cy="172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0F8F7">
            <a:alpha val="88830"/>
          </a:srgbClr>
        </a:solidFill>
        <a:effectLst/>
      </p:bgPr>
    </p:bg>
    <p:spTree>
      <p:nvGrpSpPr>
        <p:cNvPr id="1" name="Shape 2734"/>
        <p:cNvGrpSpPr/>
        <p:nvPr/>
      </p:nvGrpSpPr>
      <p:grpSpPr>
        <a:xfrm>
          <a:off x="0" y="0"/>
          <a:ext cx="0" cy="0"/>
          <a:chOff x="0" y="0"/>
          <a:chExt cx="0" cy="0"/>
        </a:xfrm>
      </p:grpSpPr>
      <p:sp>
        <p:nvSpPr>
          <p:cNvPr id="2735" name="Google Shape;2735;p1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2736" name="Google Shape;2736;p1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Controls and Control Types</a:t>
            </a:r>
            <a:endParaRPr/>
          </a:p>
        </p:txBody>
      </p:sp>
      <p:sp>
        <p:nvSpPr>
          <p:cNvPr id="2737" name="Google Shape;2737;p154"/>
          <p:cNvSpPr txBox="1">
            <a:spLocks noGrp="1"/>
          </p:cNvSpPr>
          <p:nvPr>
            <p:ph type="subTitle" idx="1"/>
          </p:nvPr>
        </p:nvSpPr>
        <p:spPr>
          <a:xfrm>
            <a:off x="0" y="675975"/>
            <a:ext cx="9144000" cy="533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Security controls can be administrative, technical, or physical in nature.</a:t>
            </a:r>
            <a:endParaRPr/>
          </a:p>
        </p:txBody>
      </p:sp>
      <p:sp>
        <p:nvSpPr>
          <p:cNvPr id="2738" name="Google Shape;2738;p154"/>
          <p:cNvSpPr/>
          <p:nvPr/>
        </p:nvSpPr>
        <p:spPr>
          <a:xfrm flipH="1">
            <a:off x="724275" y="1937775"/>
            <a:ext cx="2428500" cy="2011200"/>
          </a:xfrm>
          <a:prstGeom prst="round2DiagRect">
            <a:avLst>
              <a:gd name="adj1" fmla="val 16667"/>
              <a:gd name="adj2" fmla="val 0"/>
            </a:avLst>
          </a:prstGeom>
          <a:solidFill>
            <a:srgbClr val="F3F3F3"/>
          </a:solidFill>
          <a:ln>
            <a:noFill/>
          </a:ln>
          <a:effectLst>
            <a:outerShdw blurRad="300038" dist="19050" dir="5400000" algn="bl" rotWithShape="0">
              <a:srgbClr val="258BB3">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54"/>
          <p:cNvSpPr/>
          <p:nvPr/>
        </p:nvSpPr>
        <p:spPr>
          <a:xfrm flipH="1">
            <a:off x="3572250" y="1937775"/>
            <a:ext cx="2428500" cy="2011200"/>
          </a:xfrm>
          <a:prstGeom prst="round2DiagRect">
            <a:avLst>
              <a:gd name="adj1" fmla="val 16667"/>
              <a:gd name="adj2" fmla="val 0"/>
            </a:avLst>
          </a:prstGeom>
          <a:solidFill>
            <a:srgbClr val="F3F3F3"/>
          </a:solidFill>
          <a:ln>
            <a:noFill/>
          </a:ln>
          <a:effectLst>
            <a:outerShdw blurRad="300038" dist="19050" dir="5400000" algn="bl" rotWithShape="0">
              <a:srgbClr val="258BB3">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54"/>
          <p:cNvSpPr/>
          <p:nvPr/>
        </p:nvSpPr>
        <p:spPr>
          <a:xfrm flipH="1">
            <a:off x="6401175" y="1938341"/>
            <a:ext cx="2428500" cy="2011200"/>
          </a:xfrm>
          <a:prstGeom prst="round2DiagRect">
            <a:avLst>
              <a:gd name="adj1" fmla="val 16667"/>
              <a:gd name="adj2" fmla="val 0"/>
            </a:avLst>
          </a:prstGeom>
          <a:solidFill>
            <a:srgbClr val="F3F3F3"/>
          </a:solidFill>
          <a:ln>
            <a:noFill/>
          </a:ln>
          <a:effectLst>
            <a:outerShdw blurRad="300038" dist="19050" dir="5400000" algn="bl" rotWithShape="0">
              <a:srgbClr val="258BB3">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54"/>
          <p:cNvSpPr/>
          <p:nvPr/>
        </p:nvSpPr>
        <p:spPr>
          <a:xfrm>
            <a:off x="457152" y="1345100"/>
            <a:ext cx="2428500" cy="476700"/>
          </a:xfrm>
          <a:prstGeom prst="roundRect">
            <a:avLst>
              <a:gd name="adj" fmla="val 16667"/>
            </a:avLst>
          </a:prstGeom>
          <a:solidFill>
            <a:srgbClr val="61B2C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Administrative</a:t>
            </a:r>
            <a:endParaRPr sz="2100">
              <a:latin typeface="Roboto Light"/>
              <a:ea typeface="Roboto Light"/>
              <a:cs typeface="Roboto Light"/>
              <a:sym typeface="Roboto Light"/>
            </a:endParaRPr>
          </a:p>
        </p:txBody>
      </p:sp>
      <p:sp>
        <p:nvSpPr>
          <p:cNvPr id="2742" name="Google Shape;2742;p154"/>
          <p:cNvSpPr/>
          <p:nvPr/>
        </p:nvSpPr>
        <p:spPr>
          <a:xfrm rot="10800000">
            <a:off x="593344" y="1733888"/>
            <a:ext cx="261029" cy="144694"/>
          </a:xfrm>
          <a:prstGeom prst="flowChartExtract">
            <a:avLst/>
          </a:prstGeom>
          <a:solidFill>
            <a:srgbClr val="61B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54"/>
          <p:cNvSpPr/>
          <p:nvPr/>
        </p:nvSpPr>
        <p:spPr>
          <a:xfrm>
            <a:off x="3305127" y="1345100"/>
            <a:ext cx="2428500" cy="476700"/>
          </a:xfrm>
          <a:prstGeom prst="roundRect">
            <a:avLst>
              <a:gd name="adj" fmla="val 16667"/>
            </a:avLst>
          </a:prstGeom>
          <a:solidFill>
            <a:srgbClr val="F67975"/>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Technical</a:t>
            </a:r>
            <a:endParaRPr sz="2100">
              <a:latin typeface="Roboto Light"/>
              <a:ea typeface="Roboto Light"/>
              <a:cs typeface="Roboto Light"/>
              <a:sym typeface="Roboto Light"/>
            </a:endParaRPr>
          </a:p>
        </p:txBody>
      </p:sp>
      <p:sp>
        <p:nvSpPr>
          <p:cNvPr id="2744" name="Google Shape;2744;p154"/>
          <p:cNvSpPr/>
          <p:nvPr/>
        </p:nvSpPr>
        <p:spPr>
          <a:xfrm rot="10800000">
            <a:off x="3441319" y="1733888"/>
            <a:ext cx="261029" cy="144694"/>
          </a:xfrm>
          <a:prstGeom prst="flowChartExtract">
            <a:avLst/>
          </a:prstGeom>
          <a:solidFill>
            <a:srgbClr val="F67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54"/>
          <p:cNvSpPr/>
          <p:nvPr/>
        </p:nvSpPr>
        <p:spPr>
          <a:xfrm>
            <a:off x="6134052" y="1345850"/>
            <a:ext cx="2428500" cy="4767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Physical</a:t>
            </a:r>
            <a:endParaRPr sz="2100">
              <a:latin typeface="Roboto Light"/>
              <a:ea typeface="Roboto Light"/>
              <a:cs typeface="Roboto Light"/>
              <a:sym typeface="Roboto Light"/>
            </a:endParaRPr>
          </a:p>
        </p:txBody>
      </p:sp>
      <p:sp>
        <p:nvSpPr>
          <p:cNvPr id="2746" name="Google Shape;2746;p154"/>
          <p:cNvSpPr/>
          <p:nvPr/>
        </p:nvSpPr>
        <p:spPr>
          <a:xfrm rot="10800000">
            <a:off x="6270244" y="1734638"/>
            <a:ext cx="261029" cy="144694"/>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54"/>
          <p:cNvSpPr txBox="1">
            <a:spLocks noGrp="1"/>
          </p:cNvSpPr>
          <p:nvPr>
            <p:ph type="subTitle" idx="1"/>
          </p:nvPr>
        </p:nvSpPr>
        <p:spPr>
          <a:xfrm>
            <a:off x="876675" y="1879325"/>
            <a:ext cx="2371500" cy="16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Roboto Medium"/>
                <a:ea typeface="Roboto Medium"/>
                <a:cs typeface="Roboto Medium"/>
                <a:sym typeface="Roboto Medium"/>
              </a:rPr>
              <a:t>Example</a:t>
            </a:r>
            <a:endParaRPr sz="1800" i="1" dirty="0">
              <a:latin typeface="Roboto"/>
              <a:ea typeface="Roboto"/>
              <a:cs typeface="Roboto"/>
              <a:sym typeface="Roboto"/>
            </a:endParaRPr>
          </a:p>
          <a:p>
            <a:pPr marL="0" lvl="0" indent="0" algn="l" rtl="0">
              <a:spcBef>
                <a:spcPts val="800"/>
              </a:spcBef>
              <a:spcAft>
                <a:spcPts val="800"/>
              </a:spcAft>
              <a:buNone/>
            </a:pPr>
            <a:r>
              <a:rPr lang="en" sz="1600" dirty="0">
                <a:latin typeface="Roboto"/>
                <a:ea typeface="Roboto"/>
                <a:cs typeface="Roboto"/>
                <a:sym typeface="Roboto"/>
              </a:rPr>
              <a:t>Requiring employees </a:t>
            </a:r>
            <a:br>
              <a:rPr lang="en" sz="1600" dirty="0">
                <a:latin typeface="Roboto"/>
                <a:ea typeface="Roboto"/>
                <a:cs typeface="Roboto"/>
                <a:sym typeface="Roboto"/>
              </a:rPr>
            </a:br>
            <a:r>
              <a:rPr lang="en" sz="1600" dirty="0">
                <a:latin typeface="Roboto"/>
                <a:ea typeface="Roboto"/>
                <a:cs typeface="Roboto"/>
                <a:sym typeface="Roboto"/>
              </a:rPr>
              <a:t>to follow training guidelines. </a:t>
            </a:r>
            <a:endParaRPr sz="1600" dirty="0">
              <a:latin typeface="Roboto"/>
              <a:ea typeface="Roboto"/>
              <a:cs typeface="Roboto"/>
              <a:sym typeface="Roboto"/>
            </a:endParaRPr>
          </a:p>
        </p:txBody>
      </p:sp>
      <p:sp>
        <p:nvSpPr>
          <p:cNvPr id="2748" name="Google Shape;2748;p154"/>
          <p:cNvSpPr txBox="1">
            <a:spLocks noGrp="1"/>
          </p:cNvSpPr>
          <p:nvPr>
            <p:ph type="subTitle" idx="2"/>
          </p:nvPr>
        </p:nvSpPr>
        <p:spPr>
          <a:xfrm>
            <a:off x="3724650" y="1822550"/>
            <a:ext cx="2371500" cy="191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Roboto Medium"/>
                <a:ea typeface="Roboto Medium"/>
                <a:cs typeface="Roboto Medium"/>
                <a:sym typeface="Roboto Medium"/>
              </a:rPr>
              <a:t>Example </a:t>
            </a:r>
            <a:r>
              <a:rPr lang="en" sz="1800" i="1" dirty="0">
                <a:latin typeface="Roboto"/>
                <a:ea typeface="Roboto"/>
                <a:cs typeface="Roboto"/>
                <a:sym typeface="Roboto"/>
              </a:rPr>
              <a:t> </a:t>
            </a:r>
            <a:endParaRPr sz="1800" i="1" dirty="0">
              <a:latin typeface="Roboto"/>
              <a:ea typeface="Roboto"/>
              <a:cs typeface="Roboto"/>
              <a:sym typeface="Roboto"/>
            </a:endParaRPr>
          </a:p>
          <a:p>
            <a:pPr marL="0" lvl="0" indent="0" algn="l" rtl="0">
              <a:spcBef>
                <a:spcPts val="800"/>
              </a:spcBef>
              <a:spcAft>
                <a:spcPts val="0"/>
              </a:spcAft>
              <a:buNone/>
            </a:pPr>
            <a:r>
              <a:rPr lang="en" sz="1600" dirty="0">
                <a:latin typeface="Roboto"/>
                <a:ea typeface="Roboto"/>
                <a:cs typeface="Roboto"/>
                <a:sym typeface="Roboto"/>
              </a:rPr>
              <a:t>Requiring developers </a:t>
            </a:r>
            <a:br>
              <a:rPr lang="en" sz="1600" dirty="0">
                <a:latin typeface="Roboto"/>
                <a:ea typeface="Roboto"/>
                <a:cs typeface="Roboto"/>
                <a:sym typeface="Roboto"/>
              </a:rPr>
            </a:br>
            <a:r>
              <a:rPr lang="en" sz="1600" dirty="0">
                <a:latin typeface="Roboto"/>
                <a:ea typeface="Roboto"/>
                <a:cs typeface="Roboto"/>
                <a:sym typeface="Roboto"/>
              </a:rPr>
              <a:t>to authenticate using SSH keys rather than passwords.</a:t>
            </a:r>
            <a:endParaRPr sz="1600" dirty="0">
              <a:latin typeface="Roboto"/>
              <a:ea typeface="Roboto"/>
              <a:cs typeface="Roboto"/>
              <a:sym typeface="Roboto"/>
            </a:endParaRPr>
          </a:p>
        </p:txBody>
      </p:sp>
      <p:sp>
        <p:nvSpPr>
          <p:cNvPr id="2749" name="Google Shape;2749;p154"/>
          <p:cNvSpPr txBox="1">
            <a:spLocks noGrp="1"/>
          </p:cNvSpPr>
          <p:nvPr>
            <p:ph type="subTitle" idx="3"/>
          </p:nvPr>
        </p:nvSpPr>
        <p:spPr>
          <a:xfrm>
            <a:off x="6553575" y="1771000"/>
            <a:ext cx="2371500" cy="180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dk1"/>
                </a:solidFill>
                <a:latin typeface="Roboto Medium"/>
                <a:ea typeface="Roboto Medium"/>
                <a:cs typeface="Roboto Medium"/>
                <a:sym typeface="Roboto Medium"/>
              </a:rPr>
              <a:t>Example</a:t>
            </a:r>
            <a:endParaRPr sz="1800" dirty="0">
              <a:solidFill>
                <a:schemeClr val="dk1"/>
              </a:solidFill>
              <a:latin typeface="Roboto Medium"/>
              <a:ea typeface="Roboto Medium"/>
              <a:cs typeface="Roboto Medium"/>
              <a:sym typeface="Roboto Medium"/>
            </a:endParaRPr>
          </a:p>
          <a:p>
            <a:pPr marL="0" lvl="0" indent="0" algn="l" rtl="0">
              <a:spcBef>
                <a:spcPts val="800"/>
              </a:spcBef>
              <a:spcAft>
                <a:spcPts val="0"/>
              </a:spcAft>
              <a:buNone/>
            </a:pPr>
            <a:r>
              <a:rPr lang="en" sz="1600" dirty="0">
                <a:latin typeface="Roboto"/>
                <a:ea typeface="Roboto"/>
                <a:cs typeface="Roboto"/>
                <a:sym typeface="Roboto"/>
              </a:rPr>
              <a:t>Protecting a building </a:t>
            </a:r>
            <a:br>
              <a:rPr lang="en" sz="1600" dirty="0">
                <a:latin typeface="Roboto"/>
                <a:ea typeface="Roboto"/>
                <a:cs typeface="Roboto"/>
                <a:sym typeface="Roboto"/>
              </a:rPr>
            </a:br>
            <a:r>
              <a:rPr lang="en" sz="1600" dirty="0">
                <a:latin typeface="Roboto"/>
                <a:ea typeface="Roboto"/>
                <a:cs typeface="Roboto"/>
                <a:sym typeface="Roboto"/>
              </a:rPr>
              <a:t>by requiring keycard access.</a:t>
            </a:r>
            <a:endParaRPr sz="1600" dirty="0">
              <a:latin typeface="Roboto"/>
              <a:ea typeface="Roboto"/>
              <a:cs typeface="Roboto"/>
              <a:sym typeface="Roboto"/>
            </a:endParaRPr>
          </a:p>
        </p:txBody>
      </p:sp>
      <p:sp>
        <p:nvSpPr>
          <p:cNvPr id="2750" name="Google Shape;2750;p154"/>
          <p:cNvSpPr txBox="1"/>
          <p:nvPr/>
        </p:nvSpPr>
        <p:spPr>
          <a:xfrm>
            <a:off x="1148400" y="4138325"/>
            <a:ext cx="7524000" cy="7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A9CAE">
            <a:alpha val="35200"/>
          </a:srgbClr>
        </a:solidFill>
        <a:effectLst/>
      </p:bgPr>
    </p:bg>
    <p:spTree>
      <p:nvGrpSpPr>
        <p:cNvPr id="1" name="Shape 2754"/>
        <p:cNvGrpSpPr/>
        <p:nvPr/>
      </p:nvGrpSpPr>
      <p:grpSpPr>
        <a:xfrm>
          <a:off x="0" y="0"/>
          <a:ext cx="0" cy="0"/>
          <a:chOff x="0" y="0"/>
          <a:chExt cx="0" cy="0"/>
        </a:xfrm>
      </p:grpSpPr>
      <p:sp>
        <p:nvSpPr>
          <p:cNvPr id="2755" name="Google Shape;2755;p155"/>
          <p:cNvSpPr/>
          <p:nvPr/>
        </p:nvSpPr>
        <p:spPr>
          <a:xfrm>
            <a:off x="1352581" y="8501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55"/>
          <p:cNvSpPr/>
          <p:nvPr/>
        </p:nvSpPr>
        <p:spPr>
          <a:xfrm>
            <a:off x="1352581" y="15393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55"/>
          <p:cNvSpPr/>
          <p:nvPr/>
        </p:nvSpPr>
        <p:spPr>
          <a:xfrm>
            <a:off x="1352581" y="22279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55"/>
          <p:cNvSpPr/>
          <p:nvPr/>
        </p:nvSpPr>
        <p:spPr>
          <a:xfrm>
            <a:off x="1352581" y="29194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55"/>
          <p:cNvSpPr/>
          <p:nvPr/>
        </p:nvSpPr>
        <p:spPr>
          <a:xfrm>
            <a:off x="1352581" y="36072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52</a:t>
            </a:fld>
            <a:endParaRPr/>
          </a:p>
        </p:txBody>
      </p:sp>
      <p:sp>
        <p:nvSpPr>
          <p:cNvPr id="2761" name="Google Shape;2761;p1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Security controls can have different goals.</a:t>
            </a:r>
            <a:endParaRPr>
              <a:solidFill>
                <a:schemeClr val="dk1"/>
              </a:solidFill>
            </a:endParaRPr>
          </a:p>
          <a:p>
            <a:pPr marL="0" lvl="0" indent="0" algn="l" rtl="0">
              <a:spcBef>
                <a:spcPts val="0"/>
              </a:spcBef>
              <a:spcAft>
                <a:spcPts val="0"/>
              </a:spcAft>
              <a:buNone/>
            </a:pPr>
            <a:endParaRPr/>
          </a:p>
        </p:txBody>
      </p:sp>
      <p:sp>
        <p:nvSpPr>
          <p:cNvPr id="2762" name="Google Shape;2762;p155"/>
          <p:cNvSpPr txBox="1">
            <a:spLocks noGrp="1"/>
          </p:cNvSpPr>
          <p:nvPr>
            <p:ph type="subTitle" idx="1"/>
          </p:nvPr>
        </p:nvSpPr>
        <p:spPr>
          <a:xfrm>
            <a:off x="1433311" y="888875"/>
            <a:ext cx="7227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Roboto"/>
                <a:ea typeface="Roboto"/>
                <a:cs typeface="Roboto"/>
                <a:sym typeface="Roboto"/>
              </a:rPr>
              <a:t>Preventative </a:t>
            </a:r>
            <a:r>
              <a:rPr lang="en" sz="1400" dirty="0">
                <a:solidFill>
                  <a:schemeClr val="dk1"/>
                </a:solidFill>
                <a:latin typeface="Roboto"/>
                <a:ea typeface="Roboto"/>
                <a:cs typeface="Roboto"/>
                <a:sym typeface="Roboto"/>
              </a:rPr>
              <a:t>controls </a:t>
            </a:r>
            <a:r>
              <a:rPr lang="en" sz="1400" i="1" dirty="0">
                <a:solidFill>
                  <a:schemeClr val="dk1"/>
                </a:solidFill>
                <a:latin typeface="Roboto"/>
                <a:ea typeface="Roboto"/>
                <a:cs typeface="Roboto"/>
                <a:sym typeface="Roboto"/>
              </a:rPr>
              <a:t>prevent </a:t>
            </a:r>
            <a:r>
              <a:rPr lang="en" sz="1400" dirty="0">
                <a:solidFill>
                  <a:schemeClr val="dk1"/>
                </a:solidFill>
                <a:latin typeface="Roboto"/>
                <a:ea typeface="Roboto"/>
                <a:cs typeface="Roboto"/>
                <a:sym typeface="Roboto"/>
              </a:rPr>
              <a:t>access with physical or technical barriers. (For example: Keycard access)</a:t>
            </a:r>
            <a:endParaRPr sz="1400" dirty="0">
              <a:solidFill>
                <a:schemeClr val="dk1"/>
              </a:solidFill>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763" name="Google Shape;2763;p155"/>
          <p:cNvSpPr txBox="1">
            <a:spLocks noGrp="1"/>
          </p:cNvSpPr>
          <p:nvPr>
            <p:ph type="subTitle" idx="2"/>
          </p:nvPr>
        </p:nvSpPr>
        <p:spPr>
          <a:xfrm>
            <a:off x="1423775" y="1560000"/>
            <a:ext cx="72270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b="1" dirty="0">
                <a:solidFill>
                  <a:schemeClr val="dk1"/>
                </a:solidFill>
                <a:latin typeface="Roboto"/>
                <a:ea typeface="Roboto"/>
                <a:cs typeface="Roboto"/>
                <a:sym typeface="Roboto"/>
              </a:rPr>
              <a:t>Deterrent </a:t>
            </a:r>
            <a:r>
              <a:rPr lang="en" sz="1400" dirty="0">
                <a:solidFill>
                  <a:schemeClr val="dk1"/>
                </a:solidFill>
                <a:latin typeface="Roboto"/>
                <a:ea typeface="Roboto"/>
                <a:cs typeface="Roboto"/>
                <a:sym typeface="Roboto"/>
              </a:rPr>
              <a:t>controls </a:t>
            </a:r>
            <a:r>
              <a:rPr lang="en" sz="1400" i="1" dirty="0">
                <a:solidFill>
                  <a:schemeClr val="dk1"/>
                </a:solidFill>
                <a:latin typeface="Roboto"/>
                <a:ea typeface="Roboto"/>
                <a:cs typeface="Roboto"/>
                <a:sym typeface="Roboto"/>
              </a:rPr>
              <a:t>discourage </a:t>
            </a:r>
            <a:r>
              <a:rPr lang="en" sz="1400" dirty="0">
                <a:solidFill>
                  <a:schemeClr val="dk1"/>
                </a:solidFill>
                <a:latin typeface="Roboto"/>
                <a:ea typeface="Roboto"/>
                <a:cs typeface="Roboto"/>
                <a:sym typeface="Roboto"/>
              </a:rPr>
              <a:t>attackers from attempting to access a resource. </a:t>
            </a:r>
            <a:endParaRPr sz="1400" dirty="0">
              <a:solidFill>
                <a:schemeClr val="dk1"/>
              </a:solidFill>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764" name="Google Shape;2764;p155"/>
          <p:cNvSpPr txBox="1">
            <a:spLocks noGrp="1"/>
          </p:cNvSpPr>
          <p:nvPr>
            <p:ph type="subTitle" idx="3"/>
          </p:nvPr>
        </p:nvSpPr>
        <p:spPr>
          <a:xfrm>
            <a:off x="1433370" y="2246050"/>
            <a:ext cx="7227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b="1" dirty="0">
                <a:solidFill>
                  <a:schemeClr val="dk1"/>
                </a:solidFill>
                <a:latin typeface="Roboto"/>
                <a:ea typeface="Roboto"/>
                <a:cs typeface="Roboto"/>
                <a:sym typeface="Roboto"/>
              </a:rPr>
              <a:t>Detective </a:t>
            </a:r>
            <a:r>
              <a:rPr lang="en" dirty="0">
                <a:solidFill>
                  <a:schemeClr val="dk1"/>
                </a:solidFill>
                <a:latin typeface="Roboto"/>
                <a:ea typeface="Roboto"/>
                <a:cs typeface="Roboto"/>
                <a:sym typeface="Roboto"/>
              </a:rPr>
              <a:t>controls </a:t>
            </a:r>
            <a:r>
              <a:rPr lang="en" i="1" dirty="0">
                <a:solidFill>
                  <a:schemeClr val="dk1"/>
                </a:solidFill>
                <a:latin typeface="Roboto"/>
                <a:ea typeface="Roboto"/>
                <a:cs typeface="Roboto"/>
                <a:sym typeface="Roboto"/>
              </a:rPr>
              <a:t>identify and alert</a:t>
            </a:r>
            <a:r>
              <a:rPr lang="en" dirty="0">
                <a:solidFill>
                  <a:schemeClr val="dk1"/>
                </a:solidFill>
                <a:latin typeface="Roboto"/>
                <a:ea typeface="Roboto"/>
                <a:cs typeface="Roboto"/>
                <a:sym typeface="Roboto"/>
              </a:rPr>
              <a:t> attempts to access a resource.</a:t>
            </a:r>
            <a:endParaRPr dirty="0">
              <a:solidFill>
                <a:schemeClr val="dk1"/>
              </a:solidFill>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765" name="Google Shape;2765;p155"/>
          <p:cNvSpPr txBox="1">
            <a:spLocks noGrp="1"/>
          </p:cNvSpPr>
          <p:nvPr>
            <p:ph type="subTitle" idx="4"/>
          </p:nvPr>
        </p:nvSpPr>
        <p:spPr>
          <a:xfrm>
            <a:off x="1423675" y="2921950"/>
            <a:ext cx="7227000" cy="62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Corrective </a:t>
            </a:r>
            <a:r>
              <a:rPr lang="en">
                <a:latin typeface="Roboto"/>
                <a:ea typeface="Roboto"/>
                <a:cs typeface="Roboto"/>
                <a:sym typeface="Roboto"/>
              </a:rPr>
              <a:t>controls attempt to </a:t>
            </a:r>
            <a:r>
              <a:rPr lang="en" i="1">
                <a:latin typeface="Roboto"/>
                <a:ea typeface="Roboto"/>
                <a:cs typeface="Roboto"/>
                <a:sym typeface="Roboto"/>
              </a:rPr>
              <a:t>fix</a:t>
            </a:r>
            <a:r>
              <a:rPr lang="en">
                <a:latin typeface="Roboto"/>
                <a:ea typeface="Roboto"/>
                <a:cs typeface="Roboto"/>
                <a:sym typeface="Roboto"/>
              </a:rPr>
              <a:t> an incident, and possibly stop it from happening again.</a:t>
            </a:r>
            <a:endParaRPr>
              <a:latin typeface="Roboto"/>
              <a:ea typeface="Roboto"/>
              <a:cs typeface="Roboto"/>
              <a:sym typeface="Roboto"/>
            </a:endParaRPr>
          </a:p>
        </p:txBody>
      </p:sp>
      <p:sp>
        <p:nvSpPr>
          <p:cNvPr id="2766" name="Google Shape;2766;p155"/>
          <p:cNvSpPr txBox="1">
            <a:spLocks noGrp="1"/>
          </p:cNvSpPr>
          <p:nvPr>
            <p:ph type="subTitle" idx="5"/>
          </p:nvPr>
        </p:nvSpPr>
        <p:spPr>
          <a:xfrm>
            <a:off x="1433370" y="3629088"/>
            <a:ext cx="7227000" cy="60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Compensating </a:t>
            </a:r>
            <a:r>
              <a:rPr lang="en">
                <a:latin typeface="Roboto"/>
                <a:ea typeface="Roboto"/>
                <a:cs typeface="Roboto"/>
                <a:sym typeface="Roboto"/>
              </a:rPr>
              <a:t>controls </a:t>
            </a:r>
            <a:r>
              <a:rPr lang="en" i="1">
                <a:latin typeface="Roboto"/>
                <a:ea typeface="Roboto"/>
                <a:cs typeface="Roboto"/>
                <a:sym typeface="Roboto"/>
              </a:rPr>
              <a:t>restore</a:t>
            </a:r>
            <a:r>
              <a:rPr lang="en">
                <a:latin typeface="Roboto"/>
                <a:ea typeface="Roboto"/>
                <a:cs typeface="Roboto"/>
                <a:sym typeface="Roboto"/>
              </a:rPr>
              <a:t> the function of compromised systems.</a:t>
            </a:r>
            <a:endParaRPr>
              <a:latin typeface="Roboto"/>
              <a:ea typeface="Roboto"/>
              <a:cs typeface="Roboto"/>
              <a:sym typeface="Roboto"/>
            </a:endParaRPr>
          </a:p>
        </p:txBody>
      </p:sp>
      <p:grpSp>
        <p:nvGrpSpPr>
          <p:cNvPr id="2767" name="Google Shape;2767;p155"/>
          <p:cNvGrpSpPr/>
          <p:nvPr/>
        </p:nvGrpSpPr>
        <p:grpSpPr>
          <a:xfrm>
            <a:off x="457200" y="843025"/>
            <a:ext cx="776889" cy="621300"/>
            <a:chOff x="457200" y="1378813"/>
            <a:chExt cx="776889" cy="621300"/>
          </a:xfrm>
        </p:grpSpPr>
        <p:sp>
          <p:nvSpPr>
            <p:cNvPr id="2768" name="Google Shape;2768;p155"/>
            <p:cNvSpPr/>
            <p:nvPr/>
          </p:nvSpPr>
          <p:spPr>
            <a:xfrm>
              <a:off x="457200" y="1378813"/>
              <a:ext cx="695400" cy="6213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69" name="Google Shape;2769;p155"/>
            <p:cNvSpPr/>
            <p:nvPr/>
          </p:nvSpPr>
          <p:spPr>
            <a:xfrm rot="5400000">
              <a:off x="969614" y="16076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0" name="Google Shape;2770;p155"/>
          <p:cNvGrpSpPr/>
          <p:nvPr/>
        </p:nvGrpSpPr>
        <p:grpSpPr>
          <a:xfrm>
            <a:off x="457200" y="1542925"/>
            <a:ext cx="776889" cy="621300"/>
            <a:chOff x="457200" y="1378813"/>
            <a:chExt cx="776889" cy="621300"/>
          </a:xfrm>
        </p:grpSpPr>
        <p:sp>
          <p:nvSpPr>
            <p:cNvPr id="2771" name="Google Shape;2771;p155"/>
            <p:cNvSpPr/>
            <p:nvPr/>
          </p:nvSpPr>
          <p:spPr>
            <a:xfrm>
              <a:off x="457200" y="1378813"/>
              <a:ext cx="695400" cy="6213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72" name="Google Shape;2772;p155"/>
            <p:cNvSpPr/>
            <p:nvPr/>
          </p:nvSpPr>
          <p:spPr>
            <a:xfrm rot="5400000">
              <a:off x="969614" y="16076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3" name="Google Shape;2773;p155"/>
          <p:cNvGrpSpPr/>
          <p:nvPr/>
        </p:nvGrpSpPr>
        <p:grpSpPr>
          <a:xfrm>
            <a:off x="457200" y="2216988"/>
            <a:ext cx="776889" cy="621300"/>
            <a:chOff x="457200" y="1378813"/>
            <a:chExt cx="776889" cy="621300"/>
          </a:xfrm>
        </p:grpSpPr>
        <p:sp>
          <p:nvSpPr>
            <p:cNvPr id="2774" name="Google Shape;2774;p155"/>
            <p:cNvSpPr/>
            <p:nvPr/>
          </p:nvSpPr>
          <p:spPr>
            <a:xfrm>
              <a:off x="457200" y="1378813"/>
              <a:ext cx="695400" cy="6213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75" name="Google Shape;2775;p155"/>
            <p:cNvSpPr/>
            <p:nvPr/>
          </p:nvSpPr>
          <p:spPr>
            <a:xfrm rot="5400000">
              <a:off x="969614" y="16076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155"/>
          <p:cNvGrpSpPr/>
          <p:nvPr/>
        </p:nvGrpSpPr>
        <p:grpSpPr>
          <a:xfrm>
            <a:off x="457200" y="2914488"/>
            <a:ext cx="776889" cy="621300"/>
            <a:chOff x="457200" y="1378813"/>
            <a:chExt cx="776889" cy="621300"/>
          </a:xfrm>
        </p:grpSpPr>
        <p:sp>
          <p:nvSpPr>
            <p:cNvPr id="2777" name="Google Shape;2777;p155"/>
            <p:cNvSpPr/>
            <p:nvPr/>
          </p:nvSpPr>
          <p:spPr>
            <a:xfrm>
              <a:off x="457200" y="1378813"/>
              <a:ext cx="695400" cy="6213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78" name="Google Shape;2778;p155"/>
            <p:cNvSpPr/>
            <p:nvPr/>
          </p:nvSpPr>
          <p:spPr>
            <a:xfrm rot="5400000">
              <a:off x="969614" y="16076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9" name="Google Shape;2779;p155"/>
          <p:cNvGrpSpPr/>
          <p:nvPr/>
        </p:nvGrpSpPr>
        <p:grpSpPr>
          <a:xfrm>
            <a:off x="469500" y="3607213"/>
            <a:ext cx="776889" cy="621300"/>
            <a:chOff x="457200" y="1378813"/>
            <a:chExt cx="776889" cy="621300"/>
          </a:xfrm>
        </p:grpSpPr>
        <p:sp>
          <p:nvSpPr>
            <p:cNvPr id="2780" name="Google Shape;2780;p155"/>
            <p:cNvSpPr/>
            <p:nvPr/>
          </p:nvSpPr>
          <p:spPr>
            <a:xfrm>
              <a:off x="457200" y="1378813"/>
              <a:ext cx="695400" cy="6213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81" name="Google Shape;2781;p155"/>
            <p:cNvSpPr/>
            <p:nvPr/>
          </p:nvSpPr>
          <p:spPr>
            <a:xfrm rot="5400000">
              <a:off x="969614" y="16076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0F8F7">
            <a:alpha val="88830"/>
          </a:srgbClr>
        </a:solidFill>
        <a:effectLst/>
      </p:bgPr>
    </p:bg>
    <p:spTree>
      <p:nvGrpSpPr>
        <p:cNvPr id="1" name="Shape 2785"/>
        <p:cNvGrpSpPr/>
        <p:nvPr/>
      </p:nvGrpSpPr>
      <p:grpSpPr>
        <a:xfrm>
          <a:off x="0" y="0"/>
          <a:ext cx="0" cy="0"/>
          <a:chOff x="0" y="0"/>
          <a:chExt cx="0" cy="0"/>
        </a:xfrm>
      </p:grpSpPr>
      <p:sp>
        <p:nvSpPr>
          <p:cNvPr id="2786" name="Google Shape;2786;p1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2787" name="Google Shape;2787;p156"/>
          <p:cNvSpPr/>
          <p:nvPr/>
        </p:nvSpPr>
        <p:spPr>
          <a:xfrm flipH="1">
            <a:off x="724275" y="2394975"/>
            <a:ext cx="2428500" cy="20112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56"/>
          <p:cNvSpPr/>
          <p:nvPr/>
        </p:nvSpPr>
        <p:spPr>
          <a:xfrm flipH="1">
            <a:off x="3572250" y="2394975"/>
            <a:ext cx="2428500" cy="20112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56"/>
          <p:cNvSpPr/>
          <p:nvPr/>
        </p:nvSpPr>
        <p:spPr>
          <a:xfrm flipH="1">
            <a:off x="6401175" y="2395541"/>
            <a:ext cx="2428500" cy="2011200"/>
          </a:xfrm>
          <a:prstGeom prst="round2DiagRect">
            <a:avLst>
              <a:gd name="adj1" fmla="val 16667"/>
              <a:gd name="adj2" fmla="val 0"/>
            </a:avLst>
          </a:prstGeom>
          <a:solidFill>
            <a:srgbClr val="F3F3F3"/>
          </a:solidFill>
          <a:ln>
            <a:noFill/>
          </a:ln>
          <a:effectLst>
            <a:outerShdw blurRad="271463" dist="19050" dir="5400000" algn="bl" rotWithShape="0">
              <a:srgbClr val="4A9CAE">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56"/>
          <p:cNvSpPr/>
          <p:nvPr/>
        </p:nvSpPr>
        <p:spPr>
          <a:xfrm>
            <a:off x="457152" y="1802300"/>
            <a:ext cx="2428500" cy="476700"/>
          </a:xfrm>
          <a:prstGeom prst="roundRect">
            <a:avLst>
              <a:gd name="adj" fmla="val 16667"/>
            </a:avLst>
          </a:prstGeom>
          <a:solidFill>
            <a:srgbClr val="25BAA6"/>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Linux</a:t>
            </a:r>
            <a:endParaRPr sz="2100">
              <a:latin typeface="Roboto Light"/>
              <a:ea typeface="Roboto Light"/>
              <a:cs typeface="Roboto Light"/>
              <a:sym typeface="Roboto Light"/>
            </a:endParaRPr>
          </a:p>
        </p:txBody>
      </p:sp>
      <p:sp>
        <p:nvSpPr>
          <p:cNvPr id="2791" name="Google Shape;2791;p156"/>
          <p:cNvSpPr/>
          <p:nvPr/>
        </p:nvSpPr>
        <p:spPr>
          <a:xfrm rot="10800000">
            <a:off x="593344" y="2191088"/>
            <a:ext cx="261029" cy="144694"/>
          </a:xfrm>
          <a:prstGeom prst="flowChartExtract">
            <a:avLst/>
          </a:prstGeom>
          <a:solidFill>
            <a:srgbClr val="25BA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56"/>
          <p:cNvSpPr/>
          <p:nvPr/>
        </p:nvSpPr>
        <p:spPr>
          <a:xfrm>
            <a:off x="3305127" y="1802300"/>
            <a:ext cx="2428500" cy="476700"/>
          </a:xfrm>
          <a:prstGeom prst="roundRect">
            <a:avLst>
              <a:gd name="adj" fmla="val 16667"/>
            </a:avLst>
          </a:prstGeom>
          <a:solidFill>
            <a:srgbClr val="FFC42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Networks</a:t>
            </a:r>
            <a:endParaRPr sz="2100">
              <a:latin typeface="Roboto Light"/>
              <a:ea typeface="Roboto Light"/>
              <a:cs typeface="Roboto Light"/>
              <a:sym typeface="Roboto Light"/>
            </a:endParaRPr>
          </a:p>
        </p:txBody>
      </p:sp>
      <p:sp>
        <p:nvSpPr>
          <p:cNvPr id="2793" name="Google Shape;2793;p156"/>
          <p:cNvSpPr/>
          <p:nvPr/>
        </p:nvSpPr>
        <p:spPr>
          <a:xfrm rot="10800000">
            <a:off x="3441319" y="2191088"/>
            <a:ext cx="261029" cy="144694"/>
          </a:xfrm>
          <a:prstGeom prst="flowChartExtract">
            <a:avLst/>
          </a:prstGeom>
          <a:solidFill>
            <a:srgbClr val="FFC4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56"/>
          <p:cNvSpPr/>
          <p:nvPr/>
        </p:nvSpPr>
        <p:spPr>
          <a:xfrm>
            <a:off x="6134052" y="1803050"/>
            <a:ext cx="2428500" cy="476700"/>
          </a:xfrm>
          <a:prstGeom prst="roundRect">
            <a:avLst>
              <a:gd name="adj" fmla="val 16667"/>
            </a:avLst>
          </a:prstGeom>
          <a:solidFill>
            <a:srgbClr val="55B5DA"/>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Incident Response</a:t>
            </a:r>
            <a:endParaRPr sz="2100">
              <a:latin typeface="Roboto Light"/>
              <a:ea typeface="Roboto Light"/>
              <a:cs typeface="Roboto Light"/>
              <a:sym typeface="Roboto Light"/>
            </a:endParaRPr>
          </a:p>
        </p:txBody>
      </p:sp>
      <p:sp>
        <p:nvSpPr>
          <p:cNvPr id="2795" name="Google Shape;2795;p156"/>
          <p:cNvSpPr/>
          <p:nvPr/>
        </p:nvSpPr>
        <p:spPr>
          <a:xfrm rot="10800000">
            <a:off x="6270244" y="2191838"/>
            <a:ext cx="261029" cy="144694"/>
          </a:xfrm>
          <a:prstGeom prst="flowChartExtract">
            <a:avLst/>
          </a:prstGeom>
          <a:solidFill>
            <a:srgbClr val="55B5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56"/>
          <p:cNvSpPr txBox="1">
            <a:spLocks noGrp="1"/>
          </p:cNvSpPr>
          <p:nvPr>
            <p:ph type="subTitle" idx="1"/>
          </p:nvPr>
        </p:nvSpPr>
        <p:spPr>
          <a:xfrm>
            <a:off x="800475" y="2336525"/>
            <a:ext cx="2225100" cy="1697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dirty="0">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dirty="0">
                <a:latin typeface="Roboto Medium"/>
                <a:ea typeface="Roboto Medium"/>
                <a:cs typeface="Roboto Medium"/>
                <a:sym typeface="Roboto Medium"/>
              </a:rPr>
              <a:t>Example</a:t>
            </a:r>
            <a:endParaRPr dirty="0">
              <a:latin typeface="Roboto Medium"/>
              <a:ea typeface="Roboto Medium"/>
              <a:cs typeface="Roboto Medium"/>
              <a:sym typeface="Roboto Medium"/>
            </a:endParaRPr>
          </a:p>
          <a:p>
            <a:pPr marL="0" lvl="0" indent="0" algn="l" rtl="0">
              <a:lnSpc>
                <a:spcPct val="100000"/>
              </a:lnSpc>
              <a:spcBef>
                <a:spcPts val="0"/>
              </a:spcBef>
              <a:spcAft>
                <a:spcPts val="0"/>
              </a:spcAft>
              <a:buNone/>
            </a:pPr>
            <a:r>
              <a:rPr lang="en" sz="1600" dirty="0">
                <a:solidFill>
                  <a:schemeClr val="dk1"/>
                </a:solidFill>
                <a:latin typeface="Roboto"/>
                <a:ea typeface="Roboto"/>
                <a:cs typeface="Roboto"/>
                <a:sym typeface="Roboto"/>
              </a:rPr>
              <a:t>File permissions act as access controls by preventing users from modifying files they don’t own.</a:t>
            </a:r>
            <a:endParaRPr sz="1600" dirty="0">
              <a:solidFill>
                <a:schemeClr val="dk1"/>
              </a:solidFill>
              <a:latin typeface="Roboto"/>
              <a:ea typeface="Roboto"/>
              <a:cs typeface="Roboto"/>
              <a:sym typeface="Roboto"/>
            </a:endParaRPr>
          </a:p>
        </p:txBody>
      </p:sp>
      <p:sp>
        <p:nvSpPr>
          <p:cNvPr id="2797" name="Google Shape;2797;p156"/>
          <p:cNvSpPr txBox="1">
            <a:spLocks noGrp="1"/>
          </p:cNvSpPr>
          <p:nvPr>
            <p:ph type="subTitle" idx="2"/>
          </p:nvPr>
        </p:nvSpPr>
        <p:spPr>
          <a:xfrm>
            <a:off x="3648450" y="2171200"/>
            <a:ext cx="2371500" cy="1806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600" b="1" dirty="0">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800" dirty="0">
                <a:latin typeface="Roboto Medium"/>
                <a:ea typeface="Roboto Medium"/>
                <a:cs typeface="Roboto Medium"/>
                <a:sym typeface="Roboto Medium"/>
              </a:rPr>
              <a:t>Example</a:t>
            </a:r>
            <a:endParaRPr sz="1800" dirty="0">
              <a:latin typeface="Roboto Medium"/>
              <a:ea typeface="Roboto Medium"/>
              <a:cs typeface="Roboto Medium"/>
              <a:sym typeface="Roboto Medium"/>
            </a:endParaRPr>
          </a:p>
          <a:p>
            <a:pPr marL="0" lvl="0" indent="0" algn="l" rtl="0">
              <a:lnSpc>
                <a:spcPct val="100000"/>
              </a:lnSpc>
              <a:spcBef>
                <a:spcPts val="0"/>
              </a:spcBef>
              <a:spcAft>
                <a:spcPts val="0"/>
              </a:spcAft>
              <a:buNone/>
            </a:pPr>
            <a:r>
              <a:rPr lang="en" sz="1600" dirty="0">
                <a:solidFill>
                  <a:schemeClr val="dk1"/>
                </a:solidFill>
                <a:latin typeface="Roboto"/>
                <a:ea typeface="Roboto"/>
                <a:cs typeface="Roboto"/>
                <a:sym typeface="Roboto"/>
              </a:rPr>
              <a:t>Firewalls control </a:t>
            </a:r>
            <a:br>
              <a:rPr lang="en" sz="1600" dirty="0">
                <a:solidFill>
                  <a:schemeClr val="dk1"/>
                </a:solidFill>
                <a:latin typeface="Roboto"/>
                <a:ea typeface="Roboto"/>
                <a:cs typeface="Roboto"/>
                <a:sym typeface="Roboto"/>
              </a:rPr>
            </a:br>
            <a:r>
              <a:rPr lang="en" sz="1600" dirty="0">
                <a:solidFill>
                  <a:schemeClr val="dk1"/>
                </a:solidFill>
                <a:latin typeface="Roboto"/>
                <a:ea typeface="Roboto"/>
                <a:cs typeface="Roboto"/>
                <a:sym typeface="Roboto"/>
              </a:rPr>
              <a:t>access to networks.</a:t>
            </a:r>
            <a:endParaRPr sz="1600"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600"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600" dirty="0">
              <a:solidFill>
                <a:schemeClr val="dk1"/>
              </a:solidFill>
              <a:latin typeface="Roboto"/>
              <a:ea typeface="Roboto"/>
              <a:cs typeface="Roboto"/>
              <a:sym typeface="Roboto"/>
            </a:endParaRPr>
          </a:p>
        </p:txBody>
      </p:sp>
      <p:sp>
        <p:nvSpPr>
          <p:cNvPr id="2798" name="Google Shape;2798;p156"/>
          <p:cNvSpPr txBox="1">
            <a:spLocks noGrp="1"/>
          </p:cNvSpPr>
          <p:nvPr>
            <p:ph type="subTitle" idx="3"/>
          </p:nvPr>
        </p:nvSpPr>
        <p:spPr>
          <a:xfrm>
            <a:off x="6477375" y="2118475"/>
            <a:ext cx="2371500" cy="19158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600" b="1" dirty="0">
              <a:solidFill>
                <a:schemeClr val="dk1"/>
              </a:solidFill>
              <a:latin typeface="Roboto"/>
              <a:ea typeface="Roboto"/>
              <a:cs typeface="Roboto"/>
              <a:sym typeface="Roboto"/>
            </a:endParaRPr>
          </a:p>
          <a:p>
            <a:pPr marL="0" lvl="0" indent="0" algn="l" rtl="0">
              <a:lnSpc>
                <a:spcPct val="150000"/>
              </a:lnSpc>
              <a:spcBef>
                <a:spcPts val="0"/>
              </a:spcBef>
              <a:spcAft>
                <a:spcPts val="0"/>
              </a:spcAft>
              <a:buNone/>
            </a:pPr>
            <a:r>
              <a:rPr lang="en" sz="1800" dirty="0">
                <a:latin typeface="Roboto Medium"/>
                <a:ea typeface="Roboto Medium"/>
                <a:cs typeface="Roboto Medium"/>
                <a:sym typeface="Roboto Medium"/>
              </a:rPr>
              <a:t>Example</a:t>
            </a:r>
            <a:r>
              <a:rPr lang="en" sz="1600" b="1" dirty="0">
                <a:solidFill>
                  <a:schemeClr val="dk1"/>
                </a:solidFill>
                <a:latin typeface="Roboto"/>
                <a:ea typeface="Roboto"/>
                <a:cs typeface="Roboto"/>
                <a:sym typeface="Roboto"/>
              </a:rPr>
              <a:t> </a:t>
            </a:r>
            <a:endParaRPr sz="1600" b="1"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r>
              <a:rPr lang="en" sz="1600" dirty="0">
                <a:solidFill>
                  <a:schemeClr val="dk1"/>
                </a:solidFill>
                <a:latin typeface="Roboto"/>
                <a:ea typeface="Roboto"/>
                <a:cs typeface="Roboto"/>
                <a:sym typeface="Roboto"/>
              </a:rPr>
              <a:t>Monitoring systems</a:t>
            </a:r>
            <a:br>
              <a:rPr lang="en" sz="1600" dirty="0">
                <a:solidFill>
                  <a:schemeClr val="dk1"/>
                </a:solidFill>
                <a:latin typeface="Roboto"/>
                <a:ea typeface="Roboto"/>
                <a:cs typeface="Roboto"/>
                <a:sym typeface="Roboto"/>
              </a:rPr>
            </a:br>
            <a:r>
              <a:rPr lang="en" sz="1600" dirty="0">
                <a:solidFill>
                  <a:schemeClr val="dk1"/>
                </a:solidFill>
                <a:latin typeface="Roboto"/>
                <a:ea typeface="Roboto"/>
                <a:cs typeface="Roboto"/>
                <a:sym typeface="Roboto"/>
              </a:rPr>
              <a:t>act as detective control.</a:t>
            </a:r>
            <a:endParaRPr sz="1600"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600" dirty="0">
              <a:solidFill>
                <a:schemeClr val="dk1"/>
              </a:solidFill>
              <a:latin typeface="Roboto"/>
              <a:ea typeface="Roboto"/>
              <a:cs typeface="Roboto"/>
              <a:sym typeface="Roboto"/>
            </a:endParaRPr>
          </a:p>
          <a:p>
            <a:pPr marL="0" lvl="0" indent="0" algn="l" rtl="0">
              <a:lnSpc>
                <a:spcPct val="100000"/>
              </a:lnSpc>
              <a:spcBef>
                <a:spcPts val="0"/>
              </a:spcBef>
              <a:spcAft>
                <a:spcPts val="0"/>
              </a:spcAft>
              <a:buNone/>
            </a:pPr>
            <a:endParaRPr sz="1600" dirty="0">
              <a:solidFill>
                <a:schemeClr val="dk1"/>
              </a:solidFill>
              <a:latin typeface="Roboto"/>
              <a:ea typeface="Roboto"/>
              <a:cs typeface="Roboto"/>
              <a:sym typeface="Roboto"/>
            </a:endParaRPr>
          </a:p>
        </p:txBody>
      </p:sp>
      <p:sp>
        <p:nvSpPr>
          <p:cNvPr id="2799" name="Google Shape;2799;p1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We’ll see more security controls in future units.</a:t>
            </a:r>
            <a:endParaRPr/>
          </a:p>
        </p:txBody>
      </p:sp>
      <p:sp>
        <p:nvSpPr>
          <p:cNvPr id="2800" name="Google Shape;2800;p156"/>
          <p:cNvSpPr txBox="1">
            <a:spLocks noGrp="1"/>
          </p:cNvSpPr>
          <p:nvPr>
            <p:ph type="subTitle" idx="1"/>
          </p:nvPr>
        </p:nvSpPr>
        <p:spPr>
          <a:xfrm>
            <a:off x="0" y="664775"/>
            <a:ext cx="9144000" cy="9933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Regardless of their type, all security controls seek to restrain or respond to access of a resource. The following </a:t>
            </a:r>
            <a:r>
              <a:rPr lang="en" i="1"/>
              <a:t>access controls</a:t>
            </a:r>
            <a:r>
              <a:rPr lang="en"/>
              <a:t> determine who can access specific resources: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p1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54</a:t>
            </a:fld>
            <a:endParaRPr/>
          </a:p>
        </p:txBody>
      </p:sp>
      <p:sp>
        <p:nvSpPr>
          <p:cNvPr id="2806" name="Google Shape;2806;p1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2807" name="Google Shape;2807;p157"/>
          <p:cNvPicPr preferRelativeResize="0"/>
          <p:nvPr/>
        </p:nvPicPr>
        <p:blipFill>
          <a:blip r:embed="rId3">
            <a:alphaModFix/>
          </a:blip>
          <a:stretch>
            <a:fillRect/>
          </a:stretch>
        </p:blipFill>
        <p:spPr>
          <a:xfrm>
            <a:off x="0" y="0"/>
            <a:ext cx="9144000" cy="5143505"/>
          </a:xfrm>
          <a:prstGeom prst="rect">
            <a:avLst/>
          </a:prstGeom>
          <a:noFill/>
          <a:ln>
            <a:noFill/>
          </a:ln>
        </p:spPr>
      </p:pic>
      <p:sp>
        <p:nvSpPr>
          <p:cNvPr id="2808" name="Google Shape;2808;p157"/>
          <p:cNvSpPr txBox="1">
            <a:spLocks noGrp="1"/>
          </p:cNvSpPr>
          <p:nvPr>
            <p:ph type="title"/>
          </p:nvPr>
        </p:nvSpPr>
        <p:spPr>
          <a:xfrm>
            <a:off x="3569500" y="1371650"/>
            <a:ext cx="5417700" cy="2430900"/>
          </a:xfrm>
          <a:prstGeom prst="rect">
            <a:avLst/>
          </a:prstGeom>
        </p:spPr>
        <p:txBody>
          <a:bodyPr spcFirstLastPara="1" wrap="square" lIns="457200" tIns="91425" rIns="91425" bIns="91425" anchor="t" anchorCtr="0">
            <a:noAutofit/>
          </a:bodyPr>
          <a:lstStyle/>
          <a:p>
            <a:pPr marL="0" lvl="0" indent="0" algn="l" rtl="0">
              <a:spcBef>
                <a:spcPts val="0"/>
              </a:spcBef>
              <a:spcAft>
                <a:spcPts val="0"/>
              </a:spcAft>
              <a:buClr>
                <a:schemeClr val="dk1"/>
              </a:buClr>
              <a:buSzPts val="1100"/>
              <a:buFont typeface="Arial"/>
              <a:buNone/>
            </a:pPr>
            <a:r>
              <a:rPr lang="en" sz="2700">
                <a:solidFill>
                  <a:srgbClr val="FFF2CC"/>
                </a:solidFill>
              </a:rPr>
              <a:t>Layering security controls is </a:t>
            </a:r>
            <a:br>
              <a:rPr lang="en" sz="2700">
                <a:solidFill>
                  <a:srgbClr val="FFF2CC"/>
                </a:solidFill>
              </a:rPr>
            </a:br>
            <a:r>
              <a:rPr lang="en" sz="2700">
                <a:solidFill>
                  <a:srgbClr val="FFF2CC"/>
                </a:solidFill>
              </a:rPr>
              <a:t>a fundamental aspect of the security design framework known as </a:t>
            </a:r>
            <a:r>
              <a:rPr lang="en" sz="2700" b="1">
                <a:solidFill>
                  <a:srgbClr val="FFF2CC"/>
                </a:solidFill>
              </a:rPr>
              <a:t>defense in depth.</a:t>
            </a:r>
            <a:endParaRPr sz="2700" b="1">
              <a:solidFill>
                <a:srgbClr val="FFF2CC"/>
              </a:solidFill>
            </a:endParaRPr>
          </a:p>
          <a:p>
            <a:pPr marL="0" lvl="0" indent="0" algn="l" rtl="0">
              <a:spcBef>
                <a:spcPts val="0"/>
              </a:spcBef>
              <a:spcAft>
                <a:spcPts val="0"/>
              </a:spcAft>
              <a:buNone/>
            </a:pPr>
            <a:endParaRPr>
              <a:solidFill>
                <a:srgbClr val="FFF2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1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814" name="Google Shape;2814;p158"/>
          <p:cNvSpPr txBox="1">
            <a:spLocks noGrp="1"/>
          </p:cNvSpPr>
          <p:nvPr>
            <p:ph type="title"/>
          </p:nvPr>
        </p:nvSpPr>
        <p:spPr>
          <a:xfrm>
            <a:off x="2814775" y="1636150"/>
            <a:ext cx="4744800" cy="17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24292E"/>
                </a:solidFill>
                <a:latin typeface="Roboto"/>
                <a:ea typeface="Roboto"/>
                <a:cs typeface="Roboto"/>
                <a:sym typeface="Roboto"/>
              </a:rPr>
              <a:t>Defense in depth</a:t>
            </a:r>
            <a:r>
              <a:rPr lang="en" sz="2400">
                <a:solidFill>
                  <a:srgbClr val="24292E"/>
                </a:solidFill>
                <a:latin typeface="Roboto"/>
                <a:ea typeface="Roboto"/>
                <a:cs typeface="Roboto"/>
                <a:sym typeface="Roboto"/>
              </a:rPr>
              <a:t> is the practice of using multiple defenses to secure a resource. </a:t>
            </a:r>
            <a:endParaRPr sz="2400">
              <a:solidFill>
                <a:srgbClr val="24292E"/>
              </a:solidFill>
              <a:highlight>
                <a:srgbClr val="FFFFFF"/>
              </a:highlight>
              <a:latin typeface="Roboto"/>
              <a:ea typeface="Roboto"/>
              <a:cs typeface="Roboto"/>
              <a:sym typeface="Roboto"/>
            </a:endParaRPr>
          </a:p>
        </p:txBody>
      </p:sp>
      <p:pic>
        <p:nvPicPr>
          <p:cNvPr id="2815" name="Google Shape;2815;p158"/>
          <p:cNvPicPr preferRelativeResize="0"/>
          <p:nvPr/>
        </p:nvPicPr>
        <p:blipFill>
          <a:blip r:embed="rId3">
            <a:alphaModFix/>
          </a:blip>
          <a:stretch>
            <a:fillRect/>
          </a:stretch>
        </p:blipFill>
        <p:spPr>
          <a:xfrm>
            <a:off x="1474076" y="1781025"/>
            <a:ext cx="1176125" cy="1720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19"/>
        <p:cNvGrpSpPr/>
        <p:nvPr/>
      </p:nvGrpSpPr>
      <p:grpSpPr>
        <a:xfrm>
          <a:off x="0" y="0"/>
          <a:ext cx="0" cy="0"/>
          <a:chOff x="0" y="0"/>
          <a:chExt cx="0" cy="0"/>
        </a:xfrm>
      </p:grpSpPr>
      <p:pic>
        <p:nvPicPr>
          <p:cNvPr id="2820" name="Google Shape;2820;p159"/>
          <p:cNvPicPr preferRelativeResize="0"/>
          <p:nvPr/>
        </p:nvPicPr>
        <p:blipFill>
          <a:blip r:embed="rId3">
            <a:alphaModFix/>
          </a:blip>
          <a:stretch>
            <a:fillRect/>
          </a:stretch>
        </p:blipFill>
        <p:spPr>
          <a:xfrm>
            <a:off x="0" y="0"/>
            <a:ext cx="9144000" cy="5143505"/>
          </a:xfrm>
          <a:prstGeom prst="rect">
            <a:avLst/>
          </a:prstGeom>
          <a:noFill/>
          <a:ln>
            <a:noFill/>
          </a:ln>
        </p:spPr>
      </p:pic>
      <p:sp>
        <p:nvSpPr>
          <p:cNvPr id="2821" name="Google Shape;2821;p159"/>
          <p:cNvSpPr/>
          <p:nvPr/>
        </p:nvSpPr>
        <p:spPr>
          <a:xfrm>
            <a:off x="1352575" y="3533275"/>
            <a:ext cx="3231900" cy="857700"/>
          </a:xfrm>
          <a:prstGeom prst="roundRect">
            <a:avLst>
              <a:gd name="adj" fmla="val 10779"/>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2" name="Google Shape;2822;p159"/>
          <p:cNvGrpSpPr/>
          <p:nvPr/>
        </p:nvGrpSpPr>
        <p:grpSpPr>
          <a:xfrm>
            <a:off x="457200" y="3530950"/>
            <a:ext cx="776889" cy="857700"/>
            <a:chOff x="457200" y="1533675"/>
            <a:chExt cx="776889" cy="857700"/>
          </a:xfrm>
        </p:grpSpPr>
        <p:sp>
          <p:nvSpPr>
            <p:cNvPr id="2823" name="Google Shape;2823;p159"/>
            <p:cNvSpPr/>
            <p:nvPr/>
          </p:nvSpPr>
          <p:spPr>
            <a:xfrm>
              <a:off x="457200" y="1533675"/>
              <a:ext cx="695400" cy="8577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24" name="Google Shape;2824;p159"/>
            <p:cNvSpPr/>
            <p:nvPr/>
          </p:nvSpPr>
          <p:spPr>
            <a:xfrm rot="5400000">
              <a:off x="969614" y="18705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159"/>
          <p:cNvSpPr/>
          <p:nvPr/>
        </p:nvSpPr>
        <p:spPr>
          <a:xfrm>
            <a:off x="1352575" y="2529075"/>
            <a:ext cx="3231900" cy="857700"/>
          </a:xfrm>
          <a:prstGeom prst="roundRect">
            <a:avLst>
              <a:gd name="adj" fmla="val 10779"/>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56</a:t>
            </a:fld>
            <a:endParaRPr>
              <a:solidFill>
                <a:srgbClr val="FFFFFF"/>
              </a:solidFill>
            </a:endParaRPr>
          </a:p>
        </p:txBody>
      </p:sp>
      <p:sp>
        <p:nvSpPr>
          <p:cNvPr id="2827" name="Google Shape;2827;p1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Defense in Depth </a:t>
            </a:r>
            <a:endParaRPr>
              <a:solidFill>
                <a:srgbClr val="FFFFFF"/>
              </a:solidFill>
            </a:endParaRPr>
          </a:p>
        </p:txBody>
      </p:sp>
      <p:sp>
        <p:nvSpPr>
          <p:cNvPr id="2828" name="Google Shape;2828;p159"/>
          <p:cNvSpPr txBox="1">
            <a:spLocks noGrp="1"/>
          </p:cNvSpPr>
          <p:nvPr>
            <p:ph type="subTitle" idx="1"/>
          </p:nvPr>
        </p:nvSpPr>
        <p:spPr>
          <a:xfrm>
            <a:off x="0" y="675975"/>
            <a:ext cx="5118300" cy="85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For example, a secure network may protect an SSH server in three ways.</a:t>
            </a:r>
            <a:endParaRPr>
              <a:solidFill>
                <a:srgbClr val="FFFFFF"/>
              </a:solidFill>
            </a:endParaRPr>
          </a:p>
          <a:p>
            <a:pPr marL="0" lvl="0" indent="0" algn="ctr" rtl="0">
              <a:spcBef>
                <a:spcPts val="0"/>
              </a:spcBef>
              <a:spcAft>
                <a:spcPts val="0"/>
              </a:spcAft>
              <a:buNone/>
            </a:pPr>
            <a:endParaRPr sz="1600">
              <a:solidFill>
                <a:srgbClr val="FFFFFF"/>
              </a:solidFill>
            </a:endParaRPr>
          </a:p>
        </p:txBody>
      </p:sp>
      <p:cxnSp>
        <p:nvCxnSpPr>
          <p:cNvPr id="2829" name="Google Shape;2829;p159"/>
          <p:cNvCxnSpPr/>
          <p:nvPr/>
        </p:nvCxnSpPr>
        <p:spPr>
          <a:xfrm>
            <a:off x="274375" y="640080"/>
            <a:ext cx="8595600" cy="10200"/>
          </a:xfrm>
          <a:prstGeom prst="straightConnector1">
            <a:avLst/>
          </a:prstGeom>
          <a:noFill/>
          <a:ln w="9525" cap="flat" cmpd="sng">
            <a:solidFill>
              <a:srgbClr val="D9D9D9"/>
            </a:solidFill>
            <a:prstDash val="solid"/>
            <a:round/>
            <a:headEnd type="none" w="med" len="med"/>
            <a:tailEnd type="none" w="med" len="med"/>
          </a:ln>
        </p:spPr>
      </p:cxnSp>
      <p:cxnSp>
        <p:nvCxnSpPr>
          <p:cNvPr id="2830" name="Google Shape;2830;p1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31" name="Google Shape;2831;p159"/>
          <p:cNvSpPr/>
          <p:nvPr/>
        </p:nvSpPr>
        <p:spPr>
          <a:xfrm>
            <a:off x="1352575" y="1536000"/>
            <a:ext cx="3231900" cy="857700"/>
          </a:xfrm>
          <a:prstGeom prst="roundRect">
            <a:avLst>
              <a:gd name="adj" fmla="val 10779"/>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59"/>
          <p:cNvSpPr txBox="1">
            <a:spLocks noGrp="1"/>
          </p:cNvSpPr>
          <p:nvPr>
            <p:ph type="subTitle" idx="1"/>
          </p:nvPr>
        </p:nvSpPr>
        <p:spPr>
          <a:xfrm>
            <a:off x="1433300" y="1453550"/>
            <a:ext cx="3151200" cy="1020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b="1" dirty="0">
                <a:solidFill>
                  <a:schemeClr val="dk1"/>
                </a:solidFill>
                <a:latin typeface="Roboto"/>
                <a:ea typeface="Roboto"/>
                <a:cs typeface="Roboto"/>
                <a:sym typeface="Roboto"/>
              </a:rPr>
              <a:t>Technical control: </a:t>
            </a:r>
            <a:r>
              <a:rPr lang="en" sz="1400" dirty="0">
                <a:solidFill>
                  <a:schemeClr val="dk1"/>
                </a:solidFill>
                <a:latin typeface="Roboto"/>
                <a:ea typeface="Roboto"/>
                <a:cs typeface="Roboto"/>
                <a:sym typeface="Roboto"/>
              </a:rPr>
              <a:t>Hiding the server behind a firewall that only forwards connections from the corporate VPN.</a:t>
            </a:r>
            <a:endParaRPr sz="1400" dirty="0">
              <a:solidFill>
                <a:schemeClr val="dk1"/>
              </a:solidFill>
              <a:latin typeface="Roboto"/>
              <a:ea typeface="Roboto"/>
              <a:cs typeface="Roboto"/>
              <a:sym typeface="Roboto"/>
            </a:endParaRPr>
          </a:p>
        </p:txBody>
      </p:sp>
      <p:grpSp>
        <p:nvGrpSpPr>
          <p:cNvPr id="2833" name="Google Shape;2833;p159"/>
          <p:cNvGrpSpPr/>
          <p:nvPr/>
        </p:nvGrpSpPr>
        <p:grpSpPr>
          <a:xfrm>
            <a:off x="457200" y="1533675"/>
            <a:ext cx="776889" cy="857700"/>
            <a:chOff x="457200" y="1533675"/>
            <a:chExt cx="776889" cy="857700"/>
          </a:xfrm>
        </p:grpSpPr>
        <p:sp>
          <p:nvSpPr>
            <p:cNvPr id="2834" name="Google Shape;2834;p159"/>
            <p:cNvSpPr/>
            <p:nvPr/>
          </p:nvSpPr>
          <p:spPr>
            <a:xfrm>
              <a:off x="457200" y="1533675"/>
              <a:ext cx="695400" cy="8577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35" name="Google Shape;2835;p159"/>
            <p:cNvSpPr/>
            <p:nvPr/>
          </p:nvSpPr>
          <p:spPr>
            <a:xfrm rot="5400000">
              <a:off x="969614" y="18705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6" name="Google Shape;2836;p159"/>
          <p:cNvSpPr txBox="1">
            <a:spLocks noGrp="1"/>
          </p:cNvSpPr>
          <p:nvPr>
            <p:ph type="subTitle" idx="2"/>
          </p:nvPr>
        </p:nvSpPr>
        <p:spPr>
          <a:xfrm>
            <a:off x="1433300" y="2474375"/>
            <a:ext cx="3151200" cy="97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b="1" dirty="0">
                <a:solidFill>
                  <a:schemeClr val="dk1"/>
                </a:solidFill>
                <a:latin typeface="Roboto"/>
                <a:ea typeface="Roboto"/>
                <a:cs typeface="Roboto"/>
                <a:sym typeface="Roboto"/>
              </a:rPr>
              <a:t>Technical control: </a:t>
            </a:r>
            <a:r>
              <a:rPr lang="en" sz="1400" dirty="0">
                <a:solidFill>
                  <a:schemeClr val="dk1"/>
                </a:solidFill>
                <a:latin typeface="Roboto"/>
                <a:ea typeface="Roboto"/>
                <a:cs typeface="Roboto"/>
                <a:sym typeface="Roboto"/>
              </a:rPr>
              <a:t>Forcing users to authenticate with SSH keys </a:t>
            </a:r>
            <a:r>
              <a:rPr lang="en" sz="1400" i="1" dirty="0">
                <a:solidFill>
                  <a:schemeClr val="dk1"/>
                </a:solidFill>
                <a:latin typeface="Roboto"/>
                <a:ea typeface="Roboto"/>
                <a:cs typeface="Roboto"/>
                <a:sym typeface="Roboto"/>
              </a:rPr>
              <a:t>and</a:t>
            </a:r>
            <a:r>
              <a:rPr lang="en" sz="1400" dirty="0">
                <a:solidFill>
                  <a:schemeClr val="dk1"/>
                </a:solidFill>
                <a:latin typeface="Roboto"/>
                <a:ea typeface="Roboto"/>
                <a:cs typeface="Roboto"/>
                <a:sym typeface="Roboto"/>
              </a:rPr>
              <a:t> passwords.</a:t>
            </a:r>
            <a:endParaRPr sz="1400" dirty="0">
              <a:solidFill>
                <a:schemeClr val="dk1"/>
              </a:solidFill>
              <a:latin typeface="Roboto"/>
              <a:ea typeface="Roboto"/>
              <a:cs typeface="Roboto"/>
              <a:sym typeface="Roboto"/>
            </a:endParaRPr>
          </a:p>
        </p:txBody>
      </p:sp>
      <p:sp>
        <p:nvSpPr>
          <p:cNvPr id="2837" name="Google Shape;2837;p159"/>
          <p:cNvSpPr txBox="1">
            <a:spLocks noGrp="1"/>
          </p:cNvSpPr>
          <p:nvPr>
            <p:ph type="subTitle" idx="3"/>
          </p:nvPr>
        </p:nvSpPr>
        <p:spPr>
          <a:xfrm>
            <a:off x="1433300" y="3487225"/>
            <a:ext cx="3151200" cy="927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b="1" dirty="0">
                <a:solidFill>
                  <a:schemeClr val="dk1"/>
                </a:solidFill>
                <a:latin typeface="Roboto"/>
                <a:ea typeface="Roboto"/>
                <a:cs typeface="Roboto"/>
                <a:sym typeface="Roboto"/>
              </a:rPr>
              <a:t>Procedural control: </a:t>
            </a:r>
            <a:r>
              <a:rPr lang="en" dirty="0">
                <a:solidFill>
                  <a:schemeClr val="dk1"/>
                </a:solidFill>
                <a:latin typeface="Roboto"/>
                <a:ea typeface="Roboto"/>
                <a:cs typeface="Roboto"/>
                <a:sym typeface="Roboto"/>
              </a:rPr>
              <a:t>Requiring users to generate new keys, with new strong passwords, every quarter.</a:t>
            </a:r>
            <a:endParaRPr dirty="0">
              <a:solidFill>
                <a:schemeClr val="dk1"/>
              </a:solidFill>
              <a:latin typeface="Roboto"/>
              <a:ea typeface="Roboto"/>
              <a:cs typeface="Roboto"/>
              <a:sym typeface="Roboto"/>
            </a:endParaRPr>
          </a:p>
        </p:txBody>
      </p:sp>
      <p:grpSp>
        <p:nvGrpSpPr>
          <p:cNvPr id="2838" name="Google Shape;2838;p159"/>
          <p:cNvGrpSpPr/>
          <p:nvPr/>
        </p:nvGrpSpPr>
        <p:grpSpPr>
          <a:xfrm>
            <a:off x="457200" y="2526750"/>
            <a:ext cx="776889" cy="857700"/>
            <a:chOff x="457200" y="1533675"/>
            <a:chExt cx="776889" cy="857700"/>
          </a:xfrm>
        </p:grpSpPr>
        <p:sp>
          <p:nvSpPr>
            <p:cNvPr id="2839" name="Google Shape;2839;p159"/>
            <p:cNvSpPr/>
            <p:nvPr/>
          </p:nvSpPr>
          <p:spPr>
            <a:xfrm>
              <a:off x="457200" y="1533675"/>
              <a:ext cx="695400" cy="857700"/>
            </a:xfrm>
            <a:prstGeom prst="roundRect">
              <a:avLst>
                <a:gd name="adj" fmla="val 16667"/>
              </a:avLst>
            </a:prstGeom>
            <a:solidFill>
              <a:srgbClr val="4A9CA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40" name="Google Shape;2840;p159"/>
            <p:cNvSpPr/>
            <p:nvPr/>
          </p:nvSpPr>
          <p:spPr>
            <a:xfrm rot="5400000">
              <a:off x="969614" y="1870525"/>
              <a:ext cx="340325" cy="188625"/>
            </a:xfrm>
            <a:prstGeom prst="flowChartExtract">
              <a:avLst/>
            </a:prstGeom>
            <a:solidFill>
              <a:srgbClr val="4A9C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0F8F7">
            <a:alpha val="88830"/>
          </a:srgbClr>
        </a:solidFill>
        <a:effectLst/>
      </p:bgPr>
    </p:bg>
    <p:spTree>
      <p:nvGrpSpPr>
        <p:cNvPr id="1" name="Shape 2844"/>
        <p:cNvGrpSpPr/>
        <p:nvPr/>
      </p:nvGrpSpPr>
      <p:grpSpPr>
        <a:xfrm>
          <a:off x="0" y="0"/>
          <a:ext cx="0" cy="0"/>
          <a:chOff x="0" y="0"/>
          <a:chExt cx="0" cy="0"/>
        </a:xfrm>
      </p:grpSpPr>
      <p:sp>
        <p:nvSpPr>
          <p:cNvPr id="2845" name="Google Shape;2845;p160"/>
          <p:cNvSpPr/>
          <p:nvPr/>
        </p:nvSpPr>
        <p:spPr>
          <a:xfrm>
            <a:off x="-12300" y="0"/>
            <a:ext cx="4249500" cy="5143500"/>
          </a:xfrm>
          <a:prstGeom prst="rect">
            <a:avLst/>
          </a:prstGeom>
          <a:solidFill>
            <a:srgbClr val="221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6" name="Google Shape;2846;p160"/>
          <p:cNvPicPr preferRelativeResize="0"/>
          <p:nvPr/>
        </p:nvPicPr>
        <p:blipFill rotWithShape="1">
          <a:blip r:embed="rId3">
            <a:alphaModFix/>
          </a:blip>
          <a:srcRect l="-10683" t="2757" r="29064" b="9990"/>
          <a:stretch/>
        </p:blipFill>
        <p:spPr>
          <a:xfrm>
            <a:off x="2729050" y="0"/>
            <a:ext cx="6414950" cy="5143500"/>
          </a:xfrm>
          <a:prstGeom prst="rect">
            <a:avLst/>
          </a:prstGeom>
          <a:noFill/>
          <a:ln>
            <a:noFill/>
          </a:ln>
        </p:spPr>
      </p:pic>
      <p:sp>
        <p:nvSpPr>
          <p:cNvPr id="2847" name="Google Shape;2847;p160"/>
          <p:cNvSpPr/>
          <p:nvPr/>
        </p:nvSpPr>
        <p:spPr>
          <a:xfrm>
            <a:off x="1352575" y="1462275"/>
            <a:ext cx="4740300" cy="1020900"/>
          </a:xfrm>
          <a:prstGeom prst="roundRect">
            <a:avLst>
              <a:gd name="adj" fmla="val 10779"/>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160"/>
          <p:cNvGrpSpPr/>
          <p:nvPr/>
        </p:nvGrpSpPr>
        <p:grpSpPr>
          <a:xfrm>
            <a:off x="457194" y="1457837"/>
            <a:ext cx="776889" cy="1020920"/>
            <a:chOff x="457200" y="1533675"/>
            <a:chExt cx="776889" cy="857700"/>
          </a:xfrm>
        </p:grpSpPr>
        <p:sp>
          <p:nvSpPr>
            <p:cNvPr id="2849" name="Google Shape;2849;p160"/>
            <p:cNvSpPr/>
            <p:nvPr/>
          </p:nvSpPr>
          <p:spPr>
            <a:xfrm>
              <a:off x="457200" y="1533675"/>
              <a:ext cx="695400" cy="857700"/>
            </a:xfrm>
            <a:prstGeom prst="roundRect">
              <a:avLst>
                <a:gd name="adj" fmla="val 16667"/>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50" name="Google Shape;2850;p160"/>
            <p:cNvSpPr/>
            <p:nvPr/>
          </p:nvSpPr>
          <p:spPr>
            <a:xfrm rot="5400000">
              <a:off x="969614" y="1870525"/>
              <a:ext cx="340325" cy="188625"/>
            </a:xfrm>
            <a:prstGeom prst="flowChartExtra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1" name="Google Shape;2851;p1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Control Diversity and Redundancy  </a:t>
            </a:r>
            <a:endParaRPr>
              <a:solidFill>
                <a:srgbClr val="FFFFFF"/>
              </a:solidFill>
            </a:endParaRPr>
          </a:p>
        </p:txBody>
      </p:sp>
      <p:sp>
        <p:nvSpPr>
          <p:cNvPr id="2852" name="Google Shape;2852;p1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A system with multiple layers of protection is said to have </a:t>
            </a:r>
            <a:r>
              <a:rPr lang="en" b="1">
                <a:solidFill>
                  <a:srgbClr val="FFFFFF"/>
                </a:solidFill>
              </a:rPr>
              <a:t>control diversity</a:t>
            </a:r>
            <a:r>
              <a:rPr lang="en">
                <a:solidFill>
                  <a:srgbClr val="FFFFFF"/>
                </a:solidFill>
              </a:rPr>
              <a:t>, because it is protected in multiple ways.</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853" name="Google Shape;2853;p1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57</a:t>
            </a:fld>
            <a:endParaRPr>
              <a:solidFill>
                <a:srgbClr val="FFFFFF"/>
              </a:solidFill>
            </a:endParaRPr>
          </a:p>
        </p:txBody>
      </p:sp>
      <p:cxnSp>
        <p:nvCxnSpPr>
          <p:cNvPr id="2854" name="Google Shape;2854;p160"/>
          <p:cNvCxnSpPr/>
          <p:nvPr/>
        </p:nvCxnSpPr>
        <p:spPr>
          <a:xfrm>
            <a:off x="274375" y="640080"/>
            <a:ext cx="8595600" cy="10200"/>
          </a:xfrm>
          <a:prstGeom prst="straightConnector1">
            <a:avLst/>
          </a:prstGeom>
          <a:noFill/>
          <a:ln w="9525" cap="flat" cmpd="sng">
            <a:solidFill>
              <a:srgbClr val="D9D9D9"/>
            </a:solidFill>
            <a:prstDash val="solid"/>
            <a:round/>
            <a:headEnd type="none" w="med" len="med"/>
            <a:tailEnd type="none" w="med" len="med"/>
          </a:ln>
        </p:spPr>
      </p:cxnSp>
      <p:cxnSp>
        <p:nvCxnSpPr>
          <p:cNvPr id="2855" name="Google Shape;2855;p1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856" name="Google Shape;2856;p160"/>
          <p:cNvSpPr/>
          <p:nvPr/>
        </p:nvSpPr>
        <p:spPr>
          <a:xfrm>
            <a:off x="1352575" y="2605275"/>
            <a:ext cx="4740300" cy="1020900"/>
          </a:xfrm>
          <a:prstGeom prst="roundRect">
            <a:avLst>
              <a:gd name="adj" fmla="val 10779"/>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60"/>
          <p:cNvSpPr txBox="1">
            <a:spLocks noGrp="1"/>
          </p:cNvSpPr>
          <p:nvPr>
            <p:ph type="subTitle" idx="1"/>
          </p:nvPr>
        </p:nvSpPr>
        <p:spPr>
          <a:xfrm>
            <a:off x="1454250" y="1453550"/>
            <a:ext cx="4638600" cy="1020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solidFill>
                  <a:schemeClr val="dk1"/>
                </a:solidFill>
                <a:latin typeface="Roboto"/>
                <a:ea typeface="Roboto"/>
                <a:cs typeface="Roboto"/>
                <a:sym typeface="Roboto"/>
              </a:rPr>
              <a:t>Protecting the SSH server with a firewall prevents unwanted connections from unintentional attackers.</a:t>
            </a:r>
            <a:endParaRPr sz="1400" dirty="0">
              <a:solidFill>
                <a:schemeClr val="dk1"/>
              </a:solidFill>
              <a:latin typeface="Roboto"/>
              <a:ea typeface="Roboto"/>
              <a:cs typeface="Roboto"/>
              <a:sym typeface="Roboto"/>
            </a:endParaRPr>
          </a:p>
        </p:txBody>
      </p:sp>
      <p:grpSp>
        <p:nvGrpSpPr>
          <p:cNvPr id="2858" name="Google Shape;2858;p160"/>
          <p:cNvGrpSpPr/>
          <p:nvPr/>
        </p:nvGrpSpPr>
        <p:grpSpPr>
          <a:xfrm>
            <a:off x="457194" y="2600837"/>
            <a:ext cx="776889" cy="1020920"/>
            <a:chOff x="457200" y="1533675"/>
            <a:chExt cx="776889" cy="857700"/>
          </a:xfrm>
        </p:grpSpPr>
        <p:sp>
          <p:nvSpPr>
            <p:cNvPr id="2859" name="Google Shape;2859;p160"/>
            <p:cNvSpPr/>
            <p:nvPr/>
          </p:nvSpPr>
          <p:spPr>
            <a:xfrm>
              <a:off x="457200" y="1533675"/>
              <a:ext cx="695400" cy="857700"/>
            </a:xfrm>
            <a:prstGeom prst="roundRect">
              <a:avLst>
                <a:gd name="adj" fmla="val 16667"/>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60" name="Google Shape;2860;p160"/>
            <p:cNvSpPr/>
            <p:nvPr/>
          </p:nvSpPr>
          <p:spPr>
            <a:xfrm rot="5400000">
              <a:off x="969614" y="1870525"/>
              <a:ext cx="340325" cy="188625"/>
            </a:xfrm>
            <a:prstGeom prst="flowChartExtra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1" name="Google Shape;2861;p160"/>
          <p:cNvSpPr txBox="1">
            <a:spLocks noGrp="1"/>
          </p:cNvSpPr>
          <p:nvPr>
            <p:ph type="subTitle" idx="2"/>
          </p:nvPr>
        </p:nvSpPr>
        <p:spPr>
          <a:xfrm>
            <a:off x="1454250" y="2626775"/>
            <a:ext cx="4638600" cy="975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00" dirty="0">
                <a:solidFill>
                  <a:schemeClr val="dk1"/>
                </a:solidFill>
                <a:latin typeface="Roboto"/>
                <a:ea typeface="Roboto"/>
                <a:cs typeface="Roboto"/>
                <a:sym typeface="Roboto"/>
              </a:rPr>
              <a:t>If an attacker bypasses the VPN, it is still hard to compromise the server. Users must authenticate with SSH keys </a:t>
            </a:r>
            <a:r>
              <a:rPr lang="en" sz="1400" i="1" dirty="0">
                <a:solidFill>
                  <a:schemeClr val="dk1"/>
                </a:solidFill>
                <a:latin typeface="Roboto"/>
                <a:ea typeface="Roboto"/>
                <a:cs typeface="Roboto"/>
                <a:sym typeface="Roboto"/>
              </a:rPr>
              <a:t>and </a:t>
            </a:r>
            <a:r>
              <a:rPr lang="en" sz="1400" dirty="0">
                <a:solidFill>
                  <a:schemeClr val="dk1"/>
                </a:solidFill>
                <a:latin typeface="Roboto"/>
                <a:ea typeface="Roboto"/>
                <a:cs typeface="Roboto"/>
                <a:sym typeface="Roboto"/>
              </a:rPr>
              <a:t>passwords, so attackers can't easily brute-force the login.</a:t>
            </a:r>
            <a:endParaRPr sz="1400" dirty="0">
              <a:solidFill>
                <a:schemeClr val="dk1"/>
              </a:solidFill>
              <a:latin typeface="Roboto"/>
              <a:ea typeface="Roboto"/>
              <a:cs typeface="Roboto"/>
              <a:sym typeface="Roboto"/>
            </a:endParaRPr>
          </a:p>
        </p:txBody>
      </p:sp>
      <p:sp>
        <p:nvSpPr>
          <p:cNvPr id="2862" name="Google Shape;2862;p160"/>
          <p:cNvSpPr/>
          <p:nvPr/>
        </p:nvSpPr>
        <p:spPr>
          <a:xfrm>
            <a:off x="1352575" y="3758088"/>
            <a:ext cx="4740300" cy="1020900"/>
          </a:xfrm>
          <a:prstGeom prst="roundRect">
            <a:avLst>
              <a:gd name="adj" fmla="val 10779"/>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3" name="Google Shape;2863;p160"/>
          <p:cNvGrpSpPr/>
          <p:nvPr/>
        </p:nvGrpSpPr>
        <p:grpSpPr>
          <a:xfrm>
            <a:off x="457194" y="3753649"/>
            <a:ext cx="776889" cy="1020920"/>
            <a:chOff x="457200" y="1533675"/>
            <a:chExt cx="776889" cy="857700"/>
          </a:xfrm>
        </p:grpSpPr>
        <p:sp>
          <p:nvSpPr>
            <p:cNvPr id="2864" name="Google Shape;2864;p160"/>
            <p:cNvSpPr/>
            <p:nvPr/>
          </p:nvSpPr>
          <p:spPr>
            <a:xfrm>
              <a:off x="457200" y="1533675"/>
              <a:ext cx="695400" cy="857700"/>
            </a:xfrm>
            <a:prstGeom prst="roundRect">
              <a:avLst>
                <a:gd name="adj" fmla="val 16667"/>
              </a:avLst>
            </a:prstGeom>
            <a:solidFill>
              <a:srgbClr val="CC41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65" name="Google Shape;2865;p160"/>
            <p:cNvSpPr/>
            <p:nvPr/>
          </p:nvSpPr>
          <p:spPr>
            <a:xfrm rot="5400000">
              <a:off x="969614" y="1870525"/>
              <a:ext cx="340325" cy="188625"/>
            </a:xfrm>
            <a:prstGeom prst="flowChartExtra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160"/>
          <p:cNvSpPr txBox="1">
            <a:spLocks noGrp="1"/>
          </p:cNvSpPr>
          <p:nvPr>
            <p:ph type="subTitle" idx="3"/>
          </p:nvPr>
        </p:nvSpPr>
        <p:spPr>
          <a:xfrm>
            <a:off x="1454250" y="3779588"/>
            <a:ext cx="4638600" cy="97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oboto"/>
                <a:ea typeface="Roboto"/>
                <a:cs typeface="Roboto"/>
                <a:sym typeface="Roboto"/>
              </a:rPr>
              <a:t>If an attacker does</a:t>
            </a:r>
            <a:r>
              <a:rPr lang="en" i="1" dirty="0">
                <a:solidFill>
                  <a:schemeClr val="dk1"/>
                </a:solidFill>
                <a:latin typeface="Roboto"/>
                <a:ea typeface="Roboto"/>
                <a:cs typeface="Roboto"/>
                <a:sym typeface="Roboto"/>
              </a:rPr>
              <a:t> </a:t>
            </a:r>
            <a:r>
              <a:rPr lang="en" dirty="0">
                <a:solidFill>
                  <a:schemeClr val="dk1"/>
                </a:solidFill>
                <a:latin typeface="Roboto"/>
                <a:ea typeface="Roboto"/>
                <a:cs typeface="Roboto"/>
                <a:sym typeface="Roboto"/>
              </a:rPr>
              <a:t>steal both a valid SSH key </a:t>
            </a:r>
            <a:r>
              <a:rPr lang="en" i="1" dirty="0">
                <a:solidFill>
                  <a:schemeClr val="dk1"/>
                </a:solidFill>
                <a:latin typeface="Roboto"/>
                <a:ea typeface="Roboto"/>
                <a:cs typeface="Roboto"/>
                <a:sym typeface="Roboto"/>
              </a:rPr>
              <a:t>and </a:t>
            </a:r>
            <a:r>
              <a:rPr lang="en" dirty="0">
                <a:solidFill>
                  <a:schemeClr val="dk1"/>
                </a:solidFill>
                <a:latin typeface="Roboto"/>
                <a:ea typeface="Roboto"/>
                <a:cs typeface="Roboto"/>
                <a:sym typeface="Roboto"/>
              </a:rPr>
              <a:t>its password, they will only be able to compromise the server for a limited time, since the stolen key will expire after, at most, three months.</a:t>
            </a:r>
            <a:endParaRPr dirty="0">
              <a:solidFill>
                <a:schemeClr val="dk1"/>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D7E74"/>
        </a:solidFill>
        <a:effectLst/>
      </p:bgPr>
    </p:bg>
    <p:spTree>
      <p:nvGrpSpPr>
        <p:cNvPr id="1" name="Shape 2870"/>
        <p:cNvGrpSpPr/>
        <p:nvPr/>
      </p:nvGrpSpPr>
      <p:grpSpPr>
        <a:xfrm>
          <a:off x="0" y="0"/>
          <a:ext cx="0" cy="0"/>
          <a:chOff x="0" y="0"/>
          <a:chExt cx="0" cy="0"/>
        </a:xfrm>
      </p:grpSpPr>
      <p:sp>
        <p:nvSpPr>
          <p:cNvPr id="2871" name="Google Shape;2871;p1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Redundancy and Single Points of Failure</a:t>
            </a:r>
            <a:endParaRPr>
              <a:solidFill>
                <a:srgbClr val="FFFFFF"/>
              </a:solidFill>
            </a:endParaRPr>
          </a:p>
        </p:txBody>
      </p:sp>
      <p:sp>
        <p:nvSpPr>
          <p:cNvPr id="2872" name="Google Shape;2872;p161"/>
          <p:cNvSpPr txBox="1">
            <a:spLocks noGrp="1"/>
          </p:cNvSpPr>
          <p:nvPr>
            <p:ph type="subTitle" idx="1"/>
          </p:nvPr>
        </p:nvSpPr>
        <p:spPr>
          <a:xfrm>
            <a:off x="0" y="675975"/>
            <a:ext cx="5372400" cy="39504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solidFill>
                  <a:srgbClr val="FFFFFF"/>
                </a:solidFill>
              </a:rPr>
              <a:t>Defending the system with multiple methods ensures that it remains protected </a:t>
            </a:r>
            <a:r>
              <a:rPr lang="en" i="1">
                <a:solidFill>
                  <a:srgbClr val="FFFFFF"/>
                </a:solidFill>
              </a:rPr>
              <a:t>even if one of them fails</a:t>
            </a:r>
            <a:r>
              <a:rPr lang="en">
                <a:solidFill>
                  <a:srgbClr val="FFFFFF"/>
                </a:solidFill>
              </a:rPr>
              <a:t>. This concept is known as </a:t>
            </a:r>
            <a:r>
              <a:rPr lang="en" b="1">
                <a:solidFill>
                  <a:srgbClr val="FFFFFF"/>
                </a:solidFill>
              </a:rPr>
              <a:t>redundancy</a:t>
            </a:r>
            <a:r>
              <a:rPr lang="en">
                <a:solidFill>
                  <a:srgbClr val="FFFFFF"/>
                </a:solidFill>
              </a:rPr>
              <a:t>.</a:t>
            </a:r>
            <a:endParaRPr>
              <a:solidFill>
                <a:srgbClr val="FFFFFF"/>
              </a:solidFill>
            </a:endParaRPr>
          </a:p>
          <a:p>
            <a:pPr marL="320040" lvl="0" indent="-180340" algn="l" rtl="0">
              <a:lnSpc>
                <a:spcPct val="100000"/>
              </a:lnSpc>
              <a:spcBef>
                <a:spcPts val="800"/>
              </a:spcBef>
              <a:spcAft>
                <a:spcPts val="0"/>
              </a:spcAft>
              <a:buClr>
                <a:srgbClr val="FFFFFF"/>
              </a:buClr>
              <a:buSzPts val="1400"/>
              <a:buChar char="●"/>
            </a:pPr>
            <a:r>
              <a:rPr lang="en">
                <a:solidFill>
                  <a:srgbClr val="FFFFFF"/>
                </a:solidFill>
              </a:rPr>
              <a:t>If the system only has a single control, that control is its </a:t>
            </a:r>
            <a:r>
              <a:rPr lang="en" b="1">
                <a:solidFill>
                  <a:srgbClr val="FFFFFF"/>
                </a:solidFill>
              </a:rPr>
              <a:t>single point of failure</a:t>
            </a:r>
            <a:r>
              <a:rPr lang="en">
                <a:solidFill>
                  <a:srgbClr val="FFFFFF"/>
                </a:solidFill>
              </a:rPr>
              <a:t>. An attacker can compromise the system by breaking just a single control.</a:t>
            </a:r>
            <a:endParaRPr>
              <a:solidFill>
                <a:srgbClr val="FFFFFF"/>
              </a:solidFill>
            </a:endParaRPr>
          </a:p>
          <a:p>
            <a:pPr marL="320040" lvl="0" indent="-180340" algn="l" rtl="0">
              <a:lnSpc>
                <a:spcPct val="100000"/>
              </a:lnSpc>
              <a:spcBef>
                <a:spcPts val="1000"/>
              </a:spcBef>
              <a:spcAft>
                <a:spcPts val="0"/>
              </a:spcAft>
              <a:buClr>
                <a:schemeClr val="lt1"/>
              </a:buClr>
              <a:buSzPts val="1400"/>
              <a:buChar char="●"/>
            </a:pPr>
            <a:r>
              <a:rPr lang="en">
                <a:solidFill>
                  <a:schemeClr val="lt1"/>
                </a:solidFill>
              </a:rPr>
              <a:t>Creating redundancy eliminates the inherent risk of single points of failure. </a:t>
            </a:r>
            <a:endParaRPr>
              <a:solidFill>
                <a:schemeClr val="lt1"/>
              </a:solidFill>
            </a:endParaRPr>
          </a:p>
          <a:p>
            <a:pPr marL="0" lvl="0" indent="0" algn="l" rtl="0">
              <a:lnSpc>
                <a:spcPct val="114000"/>
              </a:lnSpc>
              <a:spcBef>
                <a:spcPts val="1000"/>
              </a:spcBef>
              <a:spcAft>
                <a:spcPts val="800"/>
              </a:spcAft>
              <a:buNone/>
            </a:pPr>
            <a:endParaRPr>
              <a:solidFill>
                <a:srgbClr val="FFFFFF"/>
              </a:solidFill>
            </a:endParaRPr>
          </a:p>
        </p:txBody>
      </p:sp>
      <p:sp>
        <p:nvSpPr>
          <p:cNvPr id="2873" name="Google Shape;2873;p161"/>
          <p:cNvSpPr/>
          <p:nvPr/>
        </p:nvSpPr>
        <p:spPr>
          <a:xfrm>
            <a:off x="5237050" y="2436385"/>
            <a:ext cx="3597300" cy="1754700"/>
          </a:xfrm>
          <a:prstGeom prst="diamond">
            <a:avLst/>
          </a:prstGeom>
          <a:solidFill>
            <a:srgbClr val="DEFBFB"/>
          </a:solidFill>
          <a:ln w="114300" cap="flat" cmpd="sng">
            <a:solidFill>
              <a:srgbClr val="1D7E74"/>
            </a:solidFill>
            <a:prstDash val="solid"/>
            <a:round/>
            <a:headEnd type="none" w="sm" len="sm"/>
            <a:tailEnd type="none" w="sm" len="sm"/>
          </a:ln>
          <a:effectLst>
            <a:outerShdw blurRad="171450" dist="152400" dir="51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61"/>
          <p:cNvSpPr/>
          <p:nvPr/>
        </p:nvSpPr>
        <p:spPr>
          <a:xfrm>
            <a:off x="5237050" y="1656745"/>
            <a:ext cx="3597300" cy="1754700"/>
          </a:xfrm>
          <a:prstGeom prst="diamond">
            <a:avLst/>
          </a:prstGeom>
          <a:solidFill>
            <a:srgbClr val="9AFAD6"/>
          </a:solidFill>
          <a:ln w="114300" cap="flat" cmpd="sng">
            <a:solidFill>
              <a:srgbClr val="1D7E74"/>
            </a:solidFill>
            <a:prstDash val="solid"/>
            <a:round/>
            <a:headEnd type="none" w="sm" len="sm"/>
            <a:tailEnd type="none" w="sm" len="sm"/>
          </a:ln>
          <a:effectLst>
            <a:outerShdw blurRad="171450" dist="152400" dir="51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1"/>
          <p:cNvSpPr/>
          <p:nvPr/>
        </p:nvSpPr>
        <p:spPr>
          <a:xfrm>
            <a:off x="5237050" y="916075"/>
            <a:ext cx="3597300" cy="1754700"/>
          </a:xfrm>
          <a:prstGeom prst="diamond">
            <a:avLst/>
          </a:prstGeom>
          <a:solidFill>
            <a:srgbClr val="01C097"/>
          </a:solidFill>
          <a:ln w="114300" cap="flat" cmpd="sng">
            <a:solidFill>
              <a:srgbClr val="1D7E74"/>
            </a:solidFill>
            <a:prstDash val="solid"/>
            <a:round/>
            <a:headEnd type="none" w="sm" len="sm"/>
            <a:tailEnd type="none" w="sm" len="sm"/>
          </a:ln>
          <a:effectLst>
            <a:outerShdw blurRad="171450" dist="152400" dir="5160000" algn="bl" rotWithShape="0">
              <a:srgbClr val="000000">
                <a:alpha val="3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6" name="Google Shape;2876;p161"/>
          <p:cNvCxnSpPr/>
          <p:nvPr/>
        </p:nvCxnSpPr>
        <p:spPr>
          <a:xfrm>
            <a:off x="274375" y="640080"/>
            <a:ext cx="8595600" cy="10200"/>
          </a:xfrm>
          <a:prstGeom prst="straightConnector1">
            <a:avLst/>
          </a:prstGeom>
          <a:noFill/>
          <a:ln w="9525" cap="flat" cmpd="sng">
            <a:solidFill>
              <a:srgbClr val="D9D9D9"/>
            </a:solidFill>
            <a:prstDash val="solid"/>
            <a:round/>
            <a:headEnd type="none" w="med" len="med"/>
            <a:tailEnd type="none" w="med" len="med"/>
          </a:ln>
        </p:spPr>
      </p:cxnSp>
      <p:sp>
        <p:nvSpPr>
          <p:cNvPr id="2877" name="Google Shape;2877;p1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58</a:t>
            </a:fld>
            <a:endParaRPr>
              <a:solidFill>
                <a:srgbClr val="FFFFFF"/>
              </a:solidFill>
            </a:endParaRPr>
          </a:p>
        </p:txBody>
      </p:sp>
      <p:sp>
        <p:nvSpPr>
          <p:cNvPr id="2878" name="Google Shape;2878;p161"/>
          <p:cNvSpPr txBox="1"/>
          <p:nvPr/>
        </p:nvSpPr>
        <p:spPr>
          <a:xfrm rot="-1552310">
            <a:off x="6872416" y="1872690"/>
            <a:ext cx="1796454" cy="54179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Security layer 1</a:t>
            </a:r>
            <a:endParaRPr>
              <a:latin typeface="Roboto Medium"/>
              <a:ea typeface="Roboto Medium"/>
              <a:cs typeface="Roboto Medium"/>
              <a:sym typeface="Roboto Medium"/>
            </a:endParaRPr>
          </a:p>
        </p:txBody>
      </p:sp>
      <p:sp>
        <p:nvSpPr>
          <p:cNvPr id="2879" name="Google Shape;2879;p161"/>
          <p:cNvSpPr txBox="1"/>
          <p:nvPr/>
        </p:nvSpPr>
        <p:spPr>
          <a:xfrm rot="-1552310">
            <a:off x="6872416" y="2652265"/>
            <a:ext cx="1796454" cy="54179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Security layer 2</a:t>
            </a:r>
            <a:endParaRPr>
              <a:latin typeface="Roboto Medium"/>
              <a:ea typeface="Roboto Medium"/>
              <a:cs typeface="Roboto Medium"/>
              <a:sym typeface="Roboto Medium"/>
            </a:endParaRPr>
          </a:p>
        </p:txBody>
      </p:sp>
      <p:sp>
        <p:nvSpPr>
          <p:cNvPr id="2880" name="Google Shape;2880;p161"/>
          <p:cNvSpPr txBox="1"/>
          <p:nvPr/>
        </p:nvSpPr>
        <p:spPr>
          <a:xfrm rot="-1552310">
            <a:off x="6872416" y="3380990"/>
            <a:ext cx="1796454" cy="54179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Security layer 3</a:t>
            </a:r>
            <a:endParaRPr>
              <a:latin typeface="Roboto Medium"/>
              <a:ea typeface="Roboto Medium"/>
              <a:cs typeface="Roboto Medium"/>
              <a:sym typeface="Roboto Medium"/>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sp>
        <p:nvSpPr>
          <p:cNvPr id="2885" name="Google Shape;2885;p162"/>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886" name="Google Shape;2886;p1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2887" name="Google Shape;2887;p162"/>
          <p:cNvSpPr txBox="1">
            <a:spLocks noGrp="1"/>
          </p:cNvSpPr>
          <p:nvPr>
            <p:ph type="title" idx="2"/>
          </p:nvPr>
        </p:nvSpPr>
        <p:spPr>
          <a:xfrm>
            <a:off x="273900" y="1042875"/>
            <a:ext cx="88701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sz="3000">
                <a:latin typeface="Roboto Medium"/>
                <a:ea typeface="Roboto Medium"/>
                <a:cs typeface="Roboto Medium"/>
                <a:sym typeface="Roboto Medium"/>
              </a:rPr>
              <a:t>Activity:</a:t>
            </a:r>
            <a:r>
              <a:rPr lang="en" sz="3000">
                <a:latin typeface="Roboto Light"/>
                <a:ea typeface="Roboto Light"/>
                <a:cs typeface="Roboto Light"/>
                <a:sym typeface="Roboto Light"/>
              </a:rPr>
              <a:t> </a:t>
            </a:r>
            <a:r>
              <a:rPr lang="en">
                <a:latin typeface="Roboto Light"/>
                <a:ea typeface="Roboto Light"/>
                <a:cs typeface="Roboto Light"/>
                <a:sym typeface="Roboto Light"/>
              </a:rPr>
              <a:t>Implementing Security Controls</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marL="0" lvl="0" indent="0" algn="l" rtl="0">
              <a:lnSpc>
                <a:spcPct val="115000"/>
              </a:lnSpc>
              <a:spcBef>
                <a:spcPts val="800"/>
              </a:spcBef>
              <a:spcAft>
                <a:spcPts val="800"/>
              </a:spcAft>
              <a:buNone/>
            </a:pPr>
            <a:r>
              <a:rPr lang="en" sz="1800">
                <a:latin typeface="Roboto Light"/>
                <a:ea typeface="Roboto Light"/>
                <a:cs typeface="Roboto Light"/>
                <a:sym typeface="Roboto Light"/>
              </a:rPr>
              <a:t>In this activity, you will draft the final piece of security recommendations for GeldCorp.  </a:t>
            </a:r>
            <a:endParaRPr sz="2000">
              <a:latin typeface="Roboto Light"/>
              <a:ea typeface="Roboto Light"/>
              <a:cs typeface="Roboto Light"/>
              <a:sym typeface="Robo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88"/>
        <p:cNvGrpSpPr/>
        <p:nvPr/>
      </p:nvGrpSpPr>
      <p:grpSpPr>
        <a:xfrm>
          <a:off x="0" y="0"/>
          <a:ext cx="0" cy="0"/>
          <a:chOff x="0" y="0"/>
          <a:chExt cx="0" cy="0"/>
        </a:xfrm>
      </p:grpSpPr>
      <p:pic>
        <p:nvPicPr>
          <p:cNvPr id="2089" name="Google Shape;2089;p109"/>
          <p:cNvPicPr preferRelativeResize="0"/>
          <p:nvPr/>
        </p:nvPicPr>
        <p:blipFill rotWithShape="1">
          <a:blip r:embed="rId3">
            <a:alphaModFix/>
          </a:blip>
          <a:srcRect/>
          <a:stretch/>
        </p:blipFill>
        <p:spPr>
          <a:xfrm>
            <a:off x="0" y="0"/>
            <a:ext cx="9144000" cy="5151442"/>
          </a:xfrm>
          <a:prstGeom prst="rect">
            <a:avLst/>
          </a:prstGeom>
          <a:noFill/>
          <a:ln>
            <a:noFill/>
          </a:ln>
        </p:spPr>
      </p:pic>
      <p:sp>
        <p:nvSpPr>
          <p:cNvPr id="2090" name="Google Shape;2090;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GRC Framework</a:t>
            </a:r>
            <a:endParaRPr/>
          </a:p>
        </p:txBody>
      </p:sp>
      <p:sp>
        <p:nvSpPr>
          <p:cNvPr id="2091" name="Google Shape;2091;p10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We will study how GRC frameworks are considered and implemented into a business by first examining the following: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092" name="Google Shape;2092;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093" name="Google Shape;2093;p109"/>
          <p:cNvSpPr txBox="1">
            <a:spLocks noGrp="1"/>
          </p:cNvSpPr>
          <p:nvPr>
            <p:ph type="body" idx="3"/>
          </p:nvPr>
        </p:nvSpPr>
        <p:spPr>
          <a:xfrm>
            <a:off x="0" y="1637900"/>
            <a:ext cx="4744500" cy="860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b="1"/>
              <a:t>The Executive Management team </a:t>
            </a:r>
            <a:endParaRPr sz="1800" b="1"/>
          </a:p>
          <a:p>
            <a:pPr marL="0" lvl="0" indent="0" algn="ctr" rtl="0">
              <a:spcBef>
                <a:spcPts val="600"/>
              </a:spcBef>
              <a:spcAft>
                <a:spcPts val="600"/>
              </a:spcAft>
              <a:buNone/>
            </a:pPr>
            <a:r>
              <a:rPr lang="en" sz="1300"/>
              <a:t>is ultimately responsible for the adherence and </a:t>
            </a:r>
            <a:br>
              <a:rPr lang="en" sz="1300"/>
            </a:br>
            <a:r>
              <a:rPr lang="en" sz="1300"/>
              <a:t>enforcement of laws, regulations, and security practices.</a:t>
            </a:r>
            <a:endParaRPr sz="1300"/>
          </a:p>
        </p:txBody>
      </p:sp>
      <p:sp>
        <p:nvSpPr>
          <p:cNvPr id="2094" name="Google Shape;2094;p109"/>
          <p:cNvSpPr txBox="1">
            <a:spLocks noGrp="1"/>
          </p:cNvSpPr>
          <p:nvPr>
            <p:ph type="body" idx="3"/>
          </p:nvPr>
        </p:nvSpPr>
        <p:spPr>
          <a:xfrm>
            <a:off x="4990200" y="1637900"/>
            <a:ext cx="3879600" cy="860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b="1"/>
              <a:t>The Security team </a:t>
            </a:r>
            <a:endParaRPr sz="1300" b="1"/>
          </a:p>
          <a:p>
            <a:pPr marL="0" lvl="0" indent="0" algn="ctr" rtl="0">
              <a:spcBef>
                <a:spcPts val="600"/>
              </a:spcBef>
              <a:spcAft>
                <a:spcPts val="600"/>
              </a:spcAft>
              <a:buNone/>
            </a:pPr>
            <a:r>
              <a:rPr lang="en" sz="1300"/>
              <a:t>and the role it plays within the larger organization.</a:t>
            </a:r>
            <a:endParaRPr sz="1300"/>
          </a:p>
        </p:txBody>
      </p:sp>
      <p:cxnSp>
        <p:nvCxnSpPr>
          <p:cNvPr id="2095" name="Google Shape;2095;p10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pic>
        <p:nvPicPr>
          <p:cNvPr id="2096" name="Google Shape;2096;p109"/>
          <p:cNvPicPr preferRelativeResize="0"/>
          <p:nvPr/>
        </p:nvPicPr>
        <p:blipFill>
          <a:blip r:embed="rId4">
            <a:alphaModFix amt="58999"/>
          </a:blip>
          <a:stretch>
            <a:fillRect/>
          </a:stretch>
        </p:blipFill>
        <p:spPr>
          <a:xfrm>
            <a:off x="4668300" y="1408075"/>
            <a:ext cx="302850" cy="374337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sp>
        <p:nvSpPr>
          <p:cNvPr id="2892" name="Google Shape;2892;p1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96"/>
        <p:cNvGrpSpPr/>
        <p:nvPr/>
      </p:nvGrpSpPr>
      <p:grpSpPr>
        <a:xfrm>
          <a:off x="0" y="0"/>
          <a:ext cx="0" cy="0"/>
          <a:chOff x="0" y="0"/>
          <a:chExt cx="0" cy="0"/>
        </a:xfrm>
      </p:grpSpPr>
      <p:sp>
        <p:nvSpPr>
          <p:cNvPr id="2897" name="Google Shape;2897;p1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
        <p:nvSpPr>
          <p:cNvPr id="2898" name="Google Shape;2898;p16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64"/>
          <p:cNvSpPr txBox="1">
            <a:spLocks noGrp="1"/>
          </p:cNvSpPr>
          <p:nvPr>
            <p:ph type="subTitle" idx="1"/>
          </p:nvPr>
        </p:nvSpPr>
        <p:spPr>
          <a:xfrm>
            <a:off x="12225" y="1471200"/>
            <a:ext cx="91440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Identify the source of the breach.</a:t>
            </a:r>
            <a:endParaRPr sz="1600">
              <a:solidFill>
                <a:schemeClr val="dk1"/>
              </a:solidFill>
              <a:latin typeface="Roboto"/>
              <a:ea typeface="Roboto"/>
              <a:cs typeface="Roboto"/>
              <a:sym typeface="Roboto"/>
            </a:endParaRPr>
          </a:p>
        </p:txBody>
      </p:sp>
      <p:sp>
        <p:nvSpPr>
          <p:cNvPr id="2900" name="Google Shape;2900;p16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6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6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64"/>
          <p:cNvSpPr txBox="1">
            <a:spLocks noGrp="1"/>
          </p:cNvSpPr>
          <p:nvPr>
            <p:ph type="subTitle" idx="2"/>
          </p:nvPr>
        </p:nvSpPr>
        <p:spPr>
          <a:xfrm>
            <a:off x="-12225" y="2306750"/>
            <a:ext cx="91686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Develop a plan to improve security and security culture.</a:t>
            </a:r>
            <a:endParaRPr sz="1600">
              <a:solidFill>
                <a:schemeClr val="dk1"/>
              </a:solidFill>
              <a:latin typeface="Roboto"/>
              <a:ea typeface="Roboto"/>
              <a:cs typeface="Roboto"/>
              <a:sym typeface="Roboto"/>
            </a:endParaRPr>
          </a:p>
        </p:txBody>
      </p:sp>
      <p:sp>
        <p:nvSpPr>
          <p:cNvPr id="2904" name="Google Shape;2904;p164"/>
          <p:cNvSpPr txBox="1">
            <a:spLocks noGrp="1"/>
          </p:cNvSpPr>
          <p:nvPr>
            <p:ph type="subTitle" idx="3"/>
          </p:nvPr>
        </p:nvSpPr>
        <p:spPr>
          <a:xfrm>
            <a:off x="0" y="3149475"/>
            <a:ext cx="9168600" cy="5337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Define metrics to measure if the plan was successful.</a:t>
            </a:r>
            <a:endParaRPr sz="1600">
              <a:solidFill>
                <a:schemeClr val="dk1"/>
              </a:solidFill>
              <a:latin typeface="Roboto"/>
              <a:ea typeface="Roboto"/>
              <a:cs typeface="Roboto"/>
              <a:sym typeface="Roboto"/>
            </a:endParaRPr>
          </a:p>
        </p:txBody>
      </p:sp>
      <p:sp>
        <p:nvSpPr>
          <p:cNvPr id="2905" name="Google Shape;2905;p164"/>
          <p:cNvSpPr txBox="1">
            <a:spLocks noGrp="1"/>
          </p:cNvSpPr>
          <p:nvPr>
            <p:ph type="subTitle" idx="4"/>
          </p:nvPr>
        </p:nvSpPr>
        <p:spPr>
          <a:xfrm>
            <a:off x="-12300" y="3992175"/>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Propose controls, in addition to training, that can mitigate risk.</a:t>
            </a:r>
            <a:endParaRPr sz="1600">
              <a:solidFill>
                <a:schemeClr val="dk1"/>
              </a:solidFill>
              <a:latin typeface="Roboto"/>
              <a:ea typeface="Roboto"/>
              <a:cs typeface="Roboto"/>
              <a:sym typeface="Roboto"/>
            </a:endParaRPr>
          </a:p>
        </p:txBody>
      </p:sp>
      <p:pic>
        <p:nvPicPr>
          <p:cNvPr id="2906" name="Google Shape;2906;p164"/>
          <p:cNvPicPr preferRelativeResize="0"/>
          <p:nvPr/>
        </p:nvPicPr>
        <p:blipFill rotWithShape="1">
          <a:blip r:embed="rId3">
            <a:alphaModFix/>
          </a:blip>
          <a:srcRect t="1774" b="1765"/>
          <a:stretch/>
        </p:blipFill>
        <p:spPr>
          <a:xfrm>
            <a:off x="429768" y="1402811"/>
            <a:ext cx="785567" cy="606900"/>
          </a:xfrm>
          <a:prstGeom prst="rect">
            <a:avLst/>
          </a:prstGeom>
          <a:noFill/>
          <a:ln>
            <a:noFill/>
          </a:ln>
        </p:spPr>
      </p:pic>
      <p:pic>
        <p:nvPicPr>
          <p:cNvPr id="2907" name="Google Shape;2907;p164"/>
          <p:cNvPicPr preferRelativeResize="0"/>
          <p:nvPr/>
        </p:nvPicPr>
        <p:blipFill rotWithShape="1">
          <a:blip r:embed="rId3">
            <a:alphaModFix/>
          </a:blip>
          <a:srcRect t="1774" b="1765"/>
          <a:stretch/>
        </p:blipFill>
        <p:spPr>
          <a:xfrm>
            <a:off x="429768" y="2227098"/>
            <a:ext cx="785566" cy="606900"/>
          </a:xfrm>
          <a:prstGeom prst="rect">
            <a:avLst/>
          </a:prstGeom>
          <a:noFill/>
          <a:ln>
            <a:noFill/>
          </a:ln>
        </p:spPr>
      </p:pic>
      <p:pic>
        <p:nvPicPr>
          <p:cNvPr id="2908" name="Google Shape;2908;p164"/>
          <p:cNvPicPr preferRelativeResize="0"/>
          <p:nvPr/>
        </p:nvPicPr>
        <p:blipFill rotWithShape="1">
          <a:blip r:embed="rId3">
            <a:alphaModFix/>
          </a:blip>
          <a:srcRect t="1774" b="1765"/>
          <a:stretch/>
        </p:blipFill>
        <p:spPr>
          <a:xfrm>
            <a:off x="429768" y="3056198"/>
            <a:ext cx="785566" cy="606900"/>
          </a:xfrm>
          <a:prstGeom prst="rect">
            <a:avLst/>
          </a:prstGeom>
          <a:noFill/>
          <a:ln>
            <a:noFill/>
          </a:ln>
        </p:spPr>
      </p:pic>
      <p:pic>
        <p:nvPicPr>
          <p:cNvPr id="2909" name="Google Shape;2909;p164"/>
          <p:cNvPicPr preferRelativeResize="0"/>
          <p:nvPr/>
        </p:nvPicPr>
        <p:blipFill rotWithShape="1">
          <a:blip r:embed="rId3">
            <a:alphaModFix/>
          </a:blip>
          <a:srcRect t="1774" b="1765"/>
          <a:stretch/>
        </p:blipFill>
        <p:spPr>
          <a:xfrm>
            <a:off x="432306" y="3916573"/>
            <a:ext cx="785567" cy="606900"/>
          </a:xfrm>
          <a:prstGeom prst="rect">
            <a:avLst/>
          </a:prstGeom>
          <a:noFill/>
          <a:ln>
            <a:noFill/>
          </a:ln>
        </p:spPr>
      </p:pic>
      <p:sp>
        <p:nvSpPr>
          <p:cNvPr id="2910" name="Google Shape;2910;p1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We’ve Covered</a:t>
            </a:r>
            <a:endParaRPr/>
          </a:p>
        </p:txBody>
      </p:sp>
      <p:sp>
        <p:nvSpPr>
          <p:cNvPr id="2911" name="Google Shape;2911;p1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a:t>Today’s activities put you in the role of a security consultant hired to help a financial technology firm respond to a major security breach. You had to:</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15"/>
        <p:cNvGrpSpPr/>
        <p:nvPr/>
      </p:nvGrpSpPr>
      <p:grpSpPr>
        <a:xfrm>
          <a:off x="0" y="0"/>
          <a:ext cx="0" cy="0"/>
          <a:chOff x="0" y="0"/>
          <a:chExt cx="0" cy="0"/>
        </a:xfrm>
      </p:grpSpPr>
      <p:pic>
        <p:nvPicPr>
          <p:cNvPr id="2916" name="Google Shape;2916;p165"/>
          <p:cNvPicPr preferRelativeResize="0"/>
          <p:nvPr/>
        </p:nvPicPr>
        <p:blipFill>
          <a:blip r:embed="rId3">
            <a:alphaModFix/>
          </a:blip>
          <a:stretch>
            <a:fillRect/>
          </a:stretch>
        </p:blipFill>
        <p:spPr>
          <a:xfrm>
            <a:off x="-12300" y="-6"/>
            <a:ext cx="9168600" cy="5157375"/>
          </a:xfrm>
          <a:prstGeom prst="rect">
            <a:avLst/>
          </a:prstGeom>
          <a:noFill/>
          <a:ln>
            <a:noFill/>
          </a:ln>
        </p:spPr>
      </p:pic>
      <p:sp>
        <p:nvSpPr>
          <p:cNvPr id="2917" name="Google Shape;2917;p1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Looking Forward...</a:t>
            </a:r>
            <a:endParaRPr>
              <a:solidFill>
                <a:srgbClr val="FFFFFF"/>
              </a:solidFill>
            </a:endParaRPr>
          </a:p>
        </p:txBody>
      </p:sp>
      <p:sp>
        <p:nvSpPr>
          <p:cNvPr id="2918" name="Google Shape;2918;p165"/>
          <p:cNvSpPr txBox="1">
            <a:spLocks noGrp="1"/>
          </p:cNvSpPr>
          <p:nvPr>
            <p:ph type="subTitle" idx="1"/>
          </p:nvPr>
        </p:nvSpPr>
        <p:spPr>
          <a:xfrm>
            <a:off x="0" y="675975"/>
            <a:ext cx="4355700" cy="91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What we learned today will prepare us to learn about </a:t>
            </a:r>
            <a:r>
              <a:rPr lang="en" b="1">
                <a:solidFill>
                  <a:srgbClr val="FFFFFF"/>
                </a:solidFill>
              </a:rPr>
              <a:t>governance later in the week</a:t>
            </a:r>
            <a:r>
              <a:rPr lang="en">
                <a:solidFill>
                  <a:srgbClr val="FFFFFF"/>
                </a:solidFill>
              </a:rPr>
              <a:t>.</a:t>
            </a:r>
            <a:endParaRPr>
              <a:solidFill>
                <a:srgbClr val="FFFFFF"/>
              </a:solidFill>
            </a:endParaRPr>
          </a:p>
        </p:txBody>
      </p:sp>
      <p:sp>
        <p:nvSpPr>
          <p:cNvPr id="2919" name="Google Shape;2919;p165"/>
          <p:cNvSpPr txBox="1">
            <a:spLocks noGrp="1"/>
          </p:cNvSpPr>
          <p:nvPr>
            <p:ph type="body" idx="3"/>
          </p:nvPr>
        </p:nvSpPr>
        <p:spPr>
          <a:xfrm>
            <a:off x="0" y="1899313"/>
            <a:ext cx="4728300" cy="27015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None/>
            </a:pPr>
            <a:r>
              <a:rPr lang="en" sz="1600">
                <a:solidFill>
                  <a:srgbClr val="FFFFFF"/>
                </a:solidFill>
              </a:rPr>
              <a:t>Governance is the portion of the GRC framework used to enforce security standards, policies, and procedures.</a:t>
            </a:r>
            <a:endParaRPr sz="1600">
              <a:solidFill>
                <a:srgbClr val="FFFFFF"/>
              </a:solidFill>
            </a:endParaRPr>
          </a:p>
          <a:p>
            <a:pPr marL="0" lvl="0" indent="0" algn="l" rtl="0">
              <a:lnSpc>
                <a:spcPct val="115000"/>
              </a:lnSpc>
              <a:spcBef>
                <a:spcPts val="800"/>
              </a:spcBef>
              <a:spcAft>
                <a:spcPts val="0"/>
              </a:spcAft>
              <a:buNone/>
            </a:pPr>
            <a:r>
              <a:rPr lang="en" sz="1600">
                <a:solidFill>
                  <a:srgbClr val="FFFFFF"/>
                </a:solidFill>
              </a:rPr>
              <a:t>Now that we have a good understanding of how organizations develop best practices for security, we can learn how it uses governance methods to codify and enforce them.</a:t>
            </a:r>
            <a:endParaRPr sz="1600">
              <a:solidFill>
                <a:srgbClr val="FFFFFF"/>
              </a:solidFill>
            </a:endParaRPr>
          </a:p>
        </p:txBody>
      </p:sp>
      <p:cxnSp>
        <p:nvCxnSpPr>
          <p:cNvPr id="2920" name="Google Shape;2920;p165"/>
          <p:cNvCxnSpPr/>
          <p:nvPr/>
        </p:nvCxnSpPr>
        <p:spPr>
          <a:xfrm>
            <a:off x="274375" y="640080"/>
            <a:ext cx="8595600" cy="10200"/>
          </a:xfrm>
          <a:prstGeom prst="straightConnector1">
            <a:avLst/>
          </a:prstGeom>
          <a:noFill/>
          <a:ln w="9525" cap="flat" cmpd="sng">
            <a:solidFill>
              <a:srgbClr val="B7B7B7"/>
            </a:solidFill>
            <a:prstDash val="solid"/>
            <a:round/>
            <a:headEnd type="none" w="med" len="med"/>
            <a:tailEnd type="none" w="med" len="med"/>
          </a:ln>
        </p:spPr>
      </p:cxnSp>
      <p:cxnSp>
        <p:nvCxnSpPr>
          <p:cNvPr id="2921" name="Google Shape;2921;p1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22" name="Google Shape;2922;p1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62</a:t>
            </a:fld>
            <a:endParaRPr>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26"/>
        <p:cNvGrpSpPr/>
        <p:nvPr/>
      </p:nvGrpSpPr>
      <p:grpSpPr>
        <a:xfrm>
          <a:off x="0" y="0"/>
          <a:ext cx="0" cy="0"/>
          <a:chOff x="0" y="0"/>
          <a:chExt cx="0" cy="0"/>
        </a:xfrm>
      </p:grpSpPr>
      <p:sp>
        <p:nvSpPr>
          <p:cNvPr id="2927" name="Google Shape;2927;p16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Any Questions?</a:t>
            </a:r>
            <a:endParaRPr/>
          </a:p>
        </p:txBody>
      </p:sp>
      <p:sp>
        <p:nvSpPr>
          <p:cNvPr id="2928" name="Google Shape;2928;p16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32"/>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2100"/>
        <p:cNvGrpSpPr/>
        <p:nvPr/>
      </p:nvGrpSpPr>
      <p:grpSpPr>
        <a:xfrm>
          <a:off x="0" y="0"/>
          <a:ext cx="0" cy="0"/>
          <a:chOff x="0" y="0"/>
          <a:chExt cx="0" cy="0"/>
        </a:xfrm>
      </p:grpSpPr>
      <p:sp>
        <p:nvSpPr>
          <p:cNvPr id="2101" name="Google Shape;210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2102" name="Google Shape;2102;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Roles and Responsibilities</a:t>
            </a:r>
            <a:endParaRPr/>
          </a:p>
        </p:txBody>
      </p:sp>
      <p:sp>
        <p:nvSpPr>
          <p:cNvPr id="2103" name="Google Shape;2103;p11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 the next section, we’ll cover the following: </a:t>
            </a:r>
            <a:endParaRPr/>
          </a:p>
        </p:txBody>
      </p:sp>
      <p:sp>
        <p:nvSpPr>
          <p:cNvPr id="2104" name="Google Shape;2104;p110"/>
          <p:cNvSpPr/>
          <p:nvPr/>
        </p:nvSpPr>
        <p:spPr>
          <a:xfrm>
            <a:off x="-124271" y="1364275"/>
            <a:ext cx="2762400" cy="2762400"/>
          </a:xfrm>
          <a:prstGeom prst="ellipse">
            <a:avLst/>
          </a:prstGeom>
          <a:solidFill>
            <a:srgbClr val="9FECEB">
              <a:alpha val="69830"/>
            </a:srgbClr>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0"/>
          <p:cNvSpPr/>
          <p:nvPr/>
        </p:nvSpPr>
        <p:spPr>
          <a:xfrm>
            <a:off x="2098950" y="1364275"/>
            <a:ext cx="2762400" cy="2762400"/>
          </a:xfrm>
          <a:prstGeom prst="ellipse">
            <a:avLst/>
          </a:prstGeom>
          <a:solidFill>
            <a:srgbClr val="D0FFF5"/>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10"/>
          <p:cNvSpPr/>
          <p:nvPr/>
        </p:nvSpPr>
        <p:spPr>
          <a:xfrm>
            <a:off x="4348486" y="1364275"/>
            <a:ext cx="2762400" cy="2762400"/>
          </a:xfrm>
          <a:prstGeom prst="ellipse">
            <a:avLst/>
          </a:prstGeom>
          <a:solidFill>
            <a:srgbClr val="D5E8F4"/>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10"/>
          <p:cNvSpPr/>
          <p:nvPr/>
        </p:nvSpPr>
        <p:spPr>
          <a:xfrm>
            <a:off x="6505922" y="1364275"/>
            <a:ext cx="2762400" cy="2762400"/>
          </a:xfrm>
          <a:prstGeom prst="ellipse">
            <a:avLst/>
          </a:prstGeom>
          <a:solidFill>
            <a:srgbClr val="EBF1FC"/>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10"/>
          <p:cNvSpPr txBox="1">
            <a:spLocks noGrp="1"/>
          </p:cNvSpPr>
          <p:nvPr>
            <p:ph type="subTitle" idx="1"/>
          </p:nvPr>
        </p:nvSpPr>
        <p:spPr>
          <a:xfrm>
            <a:off x="-24450" y="1665424"/>
            <a:ext cx="1971000" cy="252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a:solidFill>
                  <a:srgbClr val="24292E"/>
                </a:solidFill>
                <a:latin typeface="Roboto"/>
                <a:ea typeface="Roboto"/>
                <a:cs typeface="Roboto"/>
                <a:sym typeface="Roboto"/>
              </a:rPr>
              <a:t>Executive roles existing in most companies.</a:t>
            </a:r>
            <a:endParaRPr sz="1700">
              <a:solidFill>
                <a:srgbClr val="24292E"/>
              </a:solidFill>
              <a:latin typeface="Roboto"/>
              <a:ea typeface="Roboto"/>
              <a:cs typeface="Roboto"/>
              <a:sym typeface="Roboto"/>
            </a:endParaRPr>
          </a:p>
          <a:p>
            <a:pPr marL="0" lvl="0" indent="0" algn="r" rtl="0">
              <a:spcBef>
                <a:spcPts val="0"/>
              </a:spcBef>
              <a:spcAft>
                <a:spcPts val="0"/>
              </a:spcAft>
              <a:buNone/>
            </a:pPr>
            <a:endParaRPr sz="1700">
              <a:latin typeface="Roboto"/>
              <a:ea typeface="Roboto"/>
              <a:cs typeface="Roboto"/>
              <a:sym typeface="Roboto"/>
            </a:endParaRPr>
          </a:p>
        </p:txBody>
      </p:sp>
      <p:sp>
        <p:nvSpPr>
          <p:cNvPr id="2109" name="Google Shape;2109;p110"/>
          <p:cNvSpPr txBox="1">
            <a:spLocks noGrp="1"/>
          </p:cNvSpPr>
          <p:nvPr>
            <p:ph type="subTitle" idx="2"/>
          </p:nvPr>
        </p:nvSpPr>
        <p:spPr>
          <a:xfrm>
            <a:off x="2166400" y="1627000"/>
            <a:ext cx="2051100" cy="22971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700">
                <a:solidFill>
                  <a:srgbClr val="24292E"/>
                </a:solidFill>
                <a:latin typeface="Roboto"/>
                <a:ea typeface="Roboto"/>
                <a:cs typeface="Roboto"/>
                <a:sym typeface="Roboto"/>
              </a:rPr>
              <a:t>Executive roles relevant to Security departments.</a:t>
            </a:r>
            <a:endParaRPr sz="1700">
              <a:solidFill>
                <a:srgbClr val="24292E"/>
              </a:solidFill>
              <a:latin typeface="Roboto"/>
              <a:ea typeface="Roboto"/>
              <a:cs typeface="Roboto"/>
              <a:sym typeface="Roboto"/>
            </a:endParaRPr>
          </a:p>
        </p:txBody>
      </p:sp>
      <p:sp>
        <p:nvSpPr>
          <p:cNvPr id="2110" name="Google Shape;2110;p110"/>
          <p:cNvSpPr txBox="1">
            <a:spLocks noGrp="1"/>
          </p:cNvSpPr>
          <p:nvPr>
            <p:ph type="subTitle" idx="3"/>
          </p:nvPr>
        </p:nvSpPr>
        <p:spPr>
          <a:xfrm>
            <a:off x="4169425" y="1512900"/>
            <a:ext cx="2245500" cy="25254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700">
                <a:solidFill>
                  <a:srgbClr val="24292E"/>
                </a:solidFill>
                <a:latin typeface="Roboto"/>
                <a:ea typeface="Roboto"/>
                <a:cs typeface="Roboto"/>
                <a:sym typeface="Roboto"/>
              </a:rPr>
              <a:t>The responsibilities </a:t>
            </a:r>
            <a:br>
              <a:rPr lang="en" sz="1700">
                <a:solidFill>
                  <a:srgbClr val="24292E"/>
                </a:solidFill>
                <a:latin typeface="Roboto"/>
                <a:ea typeface="Roboto"/>
                <a:cs typeface="Roboto"/>
                <a:sym typeface="Roboto"/>
              </a:rPr>
            </a:br>
            <a:r>
              <a:rPr lang="en" sz="1700">
                <a:solidFill>
                  <a:srgbClr val="24292E"/>
                </a:solidFill>
                <a:latin typeface="Roboto"/>
                <a:ea typeface="Roboto"/>
                <a:cs typeface="Roboto"/>
                <a:sym typeface="Roboto"/>
              </a:rPr>
              <a:t>of Security departments.</a:t>
            </a:r>
            <a:endParaRPr sz="1700">
              <a:solidFill>
                <a:srgbClr val="24292E"/>
              </a:solidFill>
              <a:latin typeface="Roboto"/>
              <a:ea typeface="Roboto"/>
              <a:cs typeface="Roboto"/>
              <a:sym typeface="Roboto"/>
            </a:endParaRPr>
          </a:p>
        </p:txBody>
      </p:sp>
      <p:sp>
        <p:nvSpPr>
          <p:cNvPr id="2111" name="Google Shape;2111;p110"/>
          <p:cNvSpPr txBox="1">
            <a:spLocks noGrp="1"/>
          </p:cNvSpPr>
          <p:nvPr>
            <p:ph type="subTitle" idx="4"/>
          </p:nvPr>
        </p:nvSpPr>
        <p:spPr>
          <a:xfrm>
            <a:off x="6825425" y="1512900"/>
            <a:ext cx="1971000" cy="25254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Clr>
                <a:schemeClr val="dk1"/>
              </a:buClr>
              <a:buSzPts val="1100"/>
              <a:buFont typeface="Arial"/>
              <a:buNone/>
            </a:pPr>
            <a:r>
              <a:rPr lang="en" sz="1700">
                <a:solidFill>
                  <a:srgbClr val="24292E"/>
                </a:solidFill>
                <a:latin typeface="Roboto"/>
                <a:ea typeface="Roboto"/>
                <a:cs typeface="Roboto"/>
                <a:sym typeface="Roboto"/>
              </a:rPr>
              <a:t>The structure </a:t>
            </a:r>
            <a:br>
              <a:rPr lang="en" sz="1700">
                <a:solidFill>
                  <a:srgbClr val="24292E"/>
                </a:solidFill>
                <a:latin typeface="Roboto"/>
                <a:ea typeface="Roboto"/>
                <a:cs typeface="Roboto"/>
                <a:sym typeface="Roboto"/>
              </a:rPr>
            </a:br>
            <a:r>
              <a:rPr lang="en" sz="1700">
                <a:solidFill>
                  <a:srgbClr val="24292E"/>
                </a:solidFill>
                <a:latin typeface="Roboto"/>
                <a:ea typeface="Roboto"/>
                <a:cs typeface="Roboto"/>
                <a:sym typeface="Roboto"/>
              </a:rPr>
              <a:t>of the security organization.</a:t>
            </a:r>
            <a:endParaRPr sz="1700">
              <a:latin typeface="Roboto"/>
              <a:ea typeface="Roboto"/>
              <a:cs typeface="Roboto"/>
              <a:sym typeface="Roboto"/>
            </a:endParaRPr>
          </a:p>
        </p:txBody>
      </p:sp>
      <p:sp>
        <p:nvSpPr>
          <p:cNvPr id="2112" name="Google Shape;2112;p110"/>
          <p:cNvSpPr/>
          <p:nvPr/>
        </p:nvSpPr>
        <p:spPr>
          <a:xfrm>
            <a:off x="8869672" y="1364275"/>
            <a:ext cx="2762400" cy="2762400"/>
          </a:xfrm>
          <a:prstGeom prst="ellipse">
            <a:avLst/>
          </a:prstGeom>
          <a:solidFill>
            <a:srgbClr val="DBD9E8"/>
          </a:solidFill>
          <a:ln w="76200" cap="flat" cmpd="sng">
            <a:solidFill>
              <a:srgbClr val="DBD9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10"/>
          <p:cNvSpPr/>
          <p:nvPr/>
        </p:nvSpPr>
        <p:spPr>
          <a:xfrm>
            <a:off x="9144000" y="1178825"/>
            <a:ext cx="2762400" cy="3054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10"/>
          <p:cNvSpPr/>
          <p:nvPr/>
        </p:nvSpPr>
        <p:spPr>
          <a:xfrm>
            <a:off x="-638700" y="1255025"/>
            <a:ext cx="626400" cy="3054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3F3F3"/>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2118"/>
        <p:cNvGrpSpPr/>
        <p:nvPr/>
      </p:nvGrpSpPr>
      <p:grpSpPr>
        <a:xfrm>
          <a:off x="0" y="0"/>
          <a:ext cx="0" cy="0"/>
          <a:chOff x="0" y="0"/>
          <a:chExt cx="0" cy="0"/>
        </a:xfrm>
      </p:grpSpPr>
      <p:cxnSp>
        <p:nvCxnSpPr>
          <p:cNvPr id="2119" name="Google Shape;2119;p111"/>
          <p:cNvCxnSpPr>
            <a:stCxn id="2120" idx="1"/>
          </p:cNvCxnSpPr>
          <p:nvPr/>
        </p:nvCxnSpPr>
        <p:spPr>
          <a:xfrm>
            <a:off x="4667100" y="1568463"/>
            <a:ext cx="0" cy="401100"/>
          </a:xfrm>
          <a:prstGeom prst="straightConnector1">
            <a:avLst/>
          </a:prstGeom>
          <a:noFill/>
          <a:ln w="114300" cap="flat" cmpd="sng">
            <a:solidFill>
              <a:srgbClr val="BEBAD5"/>
            </a:solidFill>
            <a:prstDash val="solid"/>
            <a:round/>
            <a:headEnd type="none" w="med" len="med"/>
            <a:tailEnd type="none" w="med" len="med"/>
          </a:ln>
        </p:spPr>
      </p:cxnSp>
      <p:sp>
        <p:nvSpPr>
          <p:cNvPr id="2121" name="Google Shape;2121;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Executive Roles: The Core Leadership Team</a:t>
            </a:r>
            <a:endParaRPr/>
          </a:p>
        </p:txBody>
      </p:sp>
      <p:sp>
        <p:nvSpPr>
          <p:cNvPr id="2122" name="Google Shape;2122;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123" name="Google Shape;2123;p111"/>
          <p:cNvGrpSpPr/>
          <p:nvPr/>
        </p:nvGrpSpPr>
        <p:grpSpPr>
          <a:xfrm>
            <a:off x="3502350" y="830763"/>
            <a:ext cx="2329500" cy="737700"/>
            <a:chOff x="3385825" y="906963"/>
            <a:chExt cx="2329500" cy="737700"/>
          </a:xfrm>
        </p:grpSpPr>
        <p:sp>
          <p:nvSpPr>
            <p:cNvPr id="2120" name="Google Shape;2120;p111"/>
            <p:cNvSpPr/>
            <p:nvPr/>
          </p:nvSpPr>
          <p:spPr>
            <a:xfrm>
              <a:off x="3385825" y="906963"/>
              <a:ext cx="2329500" cy="737700"/>
            </a:xfrm>
            <a:prstGeom prst="round2SameRect">
              <a:avLst>
                <a:gd name="adj1" fmla="val 16667"/>
                <a:gd name="adj2" fmla="val 0"/>
              </a:avLst>
            </a:prstGeom>
            <a:solidFill>
              <a:srgbClr val="C0F8F7"/>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Chief Executive Officer</a:t>
              </a:r>
              <a:endParaRPr sz="1500">
                <a:solidFill>
                  <a:schemeClr val="dk1"/>
                </a:solidFill>
                <a:latin typeface="Roboto Medium"/>
                <a:ea typeface="Roboto Medium"/>
                <a:cs typeface="Roboto Medium"/>
                <a:sym typeface="Roboto Medium"/>
              </a:endParaRPr>
            </a:p>
            <a:p>
              <a:pPr marL="0" lvl="0" indent="0" algn="ctr" rtl="0">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(CEO)</a:t>
              </a:r>
              <a:endParaRPr sz="1500">
                <a:solidFill>
                  <a:schemeClr val="dk1"/>
                </a:solidFill>
                <a:latin typeface="Roboto Medium"/>
                <a:ea typeface="Roboto Medium"/>
                <a:cs typeface="Roboto Medium"/>
                <a:sym typeface="Roboto Medium"/>
              </a:endParaRPr>
            </a:p>
          </p:txBody>
        </p:sp>
        <p:pic>
          <p:nvPicPr>
            <p:cNvPr id="2124" name="Google Shape;2124;p111"/>
            <p:cNvPicPr preferRelativeResize="0"/>
            <p:nvPr/>
          </p:nvPicPr>
          <p:blipFill>
            <a:blip r:embed="rId3">
              <a:alphaModFix/>
            </a:blip>
            <a:stretch>
              <a:fillRect/>
            </a:stretch>
          </p:blipFill>
          <p:spPr>
            <a:xfrm>
              <a:off x="4780550" y="1287950"/>
              <a:ext cx="303899" cy="303899"/>
            </a:xfrm>
            <a:prstGeom prst="rect">
              <a:avLst/>
            </a:prstGeom>
            <a:noFill/>
            <a:ln>
              <a:noFill/>
            </a:ln>
          </p:spPr>
        </p:pic>
      </p:grpSp>
      <p:cxnSp>
        <p:nvCxnSpPr>
          <p:cNvPr id="2125" name="Google Shape;2125;p111"/>
          <p:cNvCxnSpPr/>
          <p:nvPr/>
        </p:nvCxnSpPr>
        <p:spPr>
          <a:xfrm rot="10800000">
            <a:off x="1255325" y="1966675"/>
            <a:ext cx="6629700" cy="0"/>
          </a:xfrm>
          <a:prstGeom prst="straightConnector1">
            <a:avLst/>
          </a:prstGeom>
          <a:noFill/>
          <a:ln w="114300" cap="flat" cmpd="sng">
            <a:solidFill>
              <a:srgbClr val="BEBAD5"/>
            </a:solidFill>
            <a:prstDash val="solid"/>
            <a:round/>
            <a:headEnd type="none" w="med" len="med"/>
            <a:tailEnd type="none" w="med" len="med"/>
          </a:ln>
        </p:spPr>
      </p:cxnSp>
      <p:cxnSp>
        <p:nvCxnSpPr>
          <p:cNvPr id="2126" name="Google Shape;2126;p111"/>
          <p:cNvCxnSpPr/>
          <p:nvPr/>
        </p:nvCxnSpPr>
        <p:spPr>
          <a:xfrm>
            <a:off x="1225313" y="1914213"/>
            <a:ext cx="0" cy="673500"/>
          </a:xfrm>
          <a:prstGeom prst="straightConnector1">
            <a:avLst/>
          </a:prstGeom>
          <a:noFill/>
          <a:ln w="114300" cap="flat" cmpd="sng">
            <a:solidFill>
              <a:srgbClr val="BEBAD5"/>
            </a:solidFill>
            <a:prstDash val="solid"/>
            <a:round/>
            <a:headEnd type="none" w="med" len="med"/>
            <a:tailEnd type="none" w="med" len="med"/>
          </a:ln>
        </p:spPr>
      </p:cxnSp>
      <p:cxnSp>
        <p:nvCxnSpPr>
          <p:cNvPr id="2127" name="Google Shape;2127;p111"/>
          <p:cNvCxnSpPr/>
          <p:nvPr/>
        </p:nvCxnSpPr>
        <p:spPr>
          <a:xfrm>
            <a:off x="3456425" y="1966663"/>
            <a:ext cx="0" cy="629700"/>
          </a:xfrm>
          <a:prstGeom prst="straightConnector1">
            <a:avLst/>
          </a:prstGeom>
          <a:noFill/>
          <a:ln w="114300" cap="flat" cmpd="sng">
            <a:solidFill>
              <a:srgbClr val="BEBAD5"/>
            </a:solidFill>
            <a:prstDash val="solid"/>
            <a:round/>
            <a:headEnd type="none" w="med" len="med"/>
            <a:tailEnd type="none" w="med" len="med"/>
          </a:ln>
        </p:spPr>
      </p:cxnSp>
      <p:cxnSp>
        <p:nvCxnSpPr>
          <p:cNvPr id="2128" name="Google Shape;2128;p111"/>
          <p:cNvCxnSpPr/>
          <p:nvPr/>
        </p:nvCxnSpPr>
        <p:spPr>
          <a:xfrm>
            <a:off x="5689763" y="1966663"/>
            <a:ext cx="0" cy="625500"/>
          </a:xfrm>
          <a:prstGeom prst="straightConnector1">
            <a:avLst/>
          </a:prstGeom>
          <a:noFill/>
          <a:ln w="114300" cap="flat" cmpd="sng">
            <a:solidFill>
              <a:srgbClr val="BEBAD5"/>
            </a:solidFill>
            <a:prstDash val="solid"/>
            <a:round/>
            <a:headEnd type="none" w="med" len="med"/>
            <a:tailEnd type="none" w="med" len="med"/>
          </a:ln>
        </p:spPr>
      </p:cxnSp>
      <p:cxnSp>
        <p:nvCxnSpPr>
          <p:cNvPr id="2129" name="Google Shape;2129;p111"/>
          <p:cNvCxnSpPr/>
          <p:nvPr/>
        </p:nvCxnSpPr>
        <p:spPr>
          <a:xfrm>
            <a:off x="7918688" y="1909875"/>
            <a:ext cx="0" cy="662700"/>
          </a:xfrm>
          <a:prstGeom prst="straightConnector1">
            <a:avLst/>
          </a:prstGeom>
          <a:noFill/>
          <a:ln w="114300" cap="flat" cmpd="sng">
            <a:solidFill>
              <a:srgbClr val="BEBAD5"/>
            </a:solidFill>
            <a:prstDash val="solid"/>
            <a:round/>
            <a:headEnd type="none" w="med" len="med"/>
            <a:tailEnd type="none" w="med" len="med"/>
          </a:ln>
        </p:spPr>
      </p:cxnSp>
      <p:sp>
        <p:nvSpPr>
          <p:cNvPr id="2130" name="Google Shape;2130;p111"/>
          <p:cNvSpPr/>
          <p:nvPr/>
        </p:nvSpPr>
        <p:spPr>
          <a:xfrm rot="10800000">
            <a:off x="254363" y="2363975"/>
            <a:ext cx="1941900" cy="873600"/>
          </a:xfrm>
          <a:prstGeom prst="round2SameRect">
            <a:avLst>
              <a:gd name="adj1" fmla="val 16667"/>
              <a:gd name="adj2" fmla="val 0"/>
            </a:avLst>
          </a:prstGeom>
          <a:solidFill>
            <a:srgbClr val="A9DFF4"/>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31" name="Google Shape;2131;p111"/>
          <p:cNvSpPr txBox="1"/>
          <p:nvPr/>
        </p:nvSpPr>
        <p:spPr>
          <a:xfrm>
            <a:off x="174863" y="2426925"/>
            <a:ext cx="2100900"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b="1">
                <a:solidFill>
                  <a:schemeClr val="dk1"/>
                </a:solidFill>
                <a:latin typeface="Roboto"/>
                <a:ea typeface="Roboto"/>
                <a:cs typeface="Roboto"/>
                <a:sym typeface="Roboto"/>
              </a:rPr>
              <a:t>Chief Financial </a:t>
            </a:r>
            <a:br>
              <a:rPr lang="en" sz="1300" b="1">
                <a:solidFill>
                  <a:schemeClr val="dk1"/>
                </a:solidFill>
                <a:latin typeface="Roboto"/>
                <a:ea typeface="Roboto"/>
                <a:cs typeface="Roboto"/>
                <a:sym typeface="Roboto"/>
              </a:rPr>
            </a:br>
            <a:r>
              <a:rPr lang="en" sz="1300" b="1">
                <a:solidFill>
                  <a:schemeClr val="dk1"/>
                </a:solidFill>
                <a:latin typeface="Roboto"/>
                <a:ea typeface="Roboto"/>
                <a:cs typeface="Roboto"/>
                <a:sym typeface="Roboto"/>
              </a:rPr>
              <a:t>Officer</a:t>
            </a:r>
            <a:endParaRPr sz="1300" b="1">
              <a:solidFill>
                <a:schemeClr val="dk1"/>
              </a:solidFill>
              <a:latin typeface="Roboto"/>
              <a:ea typeface="Roboto"/>
              <a:cs typeface="Roboto"/>
              <a:sym typeface="Roboto"/>
            </a:endParaRPr>
          </a:p>
          <a:p>
            <a:pPr marL="0" lvl="0" indent="0" algn="ctr" rtl="0">
              <a:spcBef>
                <a:spcPts val="0"/>
              </a:spcBef>
              <a:spcAft>
                <a:spcPts val="0"/>
              </a:spcAft>
              <a:buNone/>
            </a:pPr>
            <a:r>
              <a:rPr lang="en" sz="1300" b="1">
                <a:solidFill>
                  <a:schemeClr val="dk1"/>
                </a:solidFill>
                <a:latin typeface="Roboto"/>
                <a:ea typeface="Roboto"/>
                <a:cs typeface="Roboto"/>
                <a:sym typeface="Roboto"/>
              </a:rPr>
              <a:t>(CFO)</a:t>
            </a:r>
            <a:endParaRPr sz="1300">
              <a:latin typeface="Roboto"/>
              <a:ea typeface="Roboto"/>
              <a:cs typeface="Roboto"/>
              <a:sym typeface="Roboto"/>
            </a:endParaRPr>
          </a:p>
        </p:txBody>
      </p:sp>
      <p:sp>
        <p:nvSpPr>
          <p:cNvPr id="2132" name="Google Shape;2132;p111"/>
          <p:cNvSpPr/>
          <p:nvPr/>
        </p:nvSpPr>
        <p:spPr>
          <a:xfrm rot="10800000">
            <a:off x="2485475" y="2363975"/>
            <a:ext cx="1941900" cy="873600"/>
          </a:xfrm>
          <a:prstGeom prst="round2SameRect">
            <a:avLst>
              <a:gd name="adj1" fmla="val 16667"/>
              <a:gd name="adj2" fmla="val 0"/>
            </a:avLst>
          </a:prstGeom>
          <a:solidFill>
            <a:srgbClr val="FCE5CD"/>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33" name="Google Shape;2133;p111"/>
          <p:cNvSpPr txBox="1"/>
          <p:nvPr/>
        </p:nvSpPr>
        <p:spPr>
          <a:xfrm>
            <a:off x="2405975" y="2426925"/>
            <a:ext cx="2100900"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Roboto"/>
                <a:ea typeface="Roboto"/>
                <a:cs typeface="Roboto"/>
                <a:sym typeface="Roboto"/>
              </a:rPr>
              <a:t>Chief Operating </a:t>
            </a:r>
            <a:br>
              <a:rPr lang="en" sz="1300" b="1">
                <a:solidFill>
                  <a:schemeClr val="dk1"/>
                </a:solidFill>
                <a:latin typeface="Roboto"/>
                <a:ea typeface="Roboto"/>
                <a:cs typeface="Roboto"/>
                <a:sym typeface="Roboto"/>
              </a:rPr>
            </a:br>
            <a:r>
              <a:rPr lang="en" sz="1300" b="1">
                <a:solidFill>
                  <a:schemeClr val="dk1"/>
                </a:solidFill>
                <a:latin typeface="Roboto"/>
                <a:ea typeface="Roboto"/>
                <a:cs typeface="Roboto"/>
                <a:sym typeface="Roboto"/>
              </a:rPr>
              <a:t>Officer</a:t>
            </a:r>
            <a:endParaRPr sz="1300" b="1">
              <a:solidFill>
                <a:schemeClr val="dk1"/>
              </a:solidFill>
              <a:latin typeface="Roboto"/>
              <a:ea typeface="Roboto"/>
              <a:cs typeface="Roboto"/>
              <a:sym typeface="Roboto"/>
            </a:endParaRPr>
          </a:p>
          <a:p>
            <a:pPr marL="0" lvl="0" indent="0" algn="ctr" rtl="0">
              <a:spcBef>
                <a:spcPts val="0"/>
              </a:spcBef>
              <a:spcAft>
                <a:spcPts val="0"/>
              </a:spcAft>
              <a:buNone/>
            </a:pPr>
            <a:r>
              <a:rPr lang="en" sz="1300" b="1">
                <a:solidFill>
                  <a:schemeClr val="dk1"/>
                </a:solidFill>
                <a:latin typeface="Roboto"/>
                <a:ea typeface="Roboto"/>
                <a:cs typeface="Roboto"/>
                <a:sym typeface="Roboto"/>
              </a:rPr>
              <a:t>(COO)</a:t>
            </a:r>
            <a:endParaRPr sz="1300">
              <a:latin typeface="Roboto"/>
              <a:ea typeface="Roboto"/>
              <a:cs typeface="Roboto"/>
              <a:sym typeface="Roboto"/>
            </a:endParaRPr>
          </a:p>
        </p:txBody>
      </p:sp>
      <p:sp>
        <p:nvSpPr>
          <p:cNvPr id="2134" name="Google Shape;2134;p111"/>
          <p:cNvSpPr/>
          <p:nvPr/>
        </p:nvSpPr>
        <p:spPr>
          <a:xfrm rot="10800000">
            <a:off x="4716613" y="2363975"/>
            <a:ext cx="1941900" cy="873600"/>
          </a:xfrm>
          <a:prstGeom prst="round2SameRect">
            <a:avLst>
              <a:gd name="adj1" fmla="val 16667"/>
              <a:gd name="adj2" fmla="val 0"/>
            </a:avLst>
          </a:prstGeom>
          <a:solidFill>
            <a:srgbClr val="86E2CE"/>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35" name="Google Shape;2135;p111"/>
          <p:cNvSpPr txBox="1"/>
          <p:nvPr/>
        </p:nvSpPr>
        <p:spPr>
          <a:xfrm>
            <a:off x="4637113" y="2426925"/>
            <a:ext cx="2100900"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Roboto"/>
                <a:ea typeface="Roboto"/>
                <a:cs typeface="Roboto"/>
                <a:sym typeface="Roboto"/>
              </a:rPr>
              <a:t>Chief Information Security Officer</a:t>
            </a:r>
            <a:endParaRPr sz="1300" b="1">
              <a:solidFill>
                <a:schemeClr val="dk1"/>
              </a:solidFill>
              <a:latin typeface="Roboto"/>
              <a:ea typeface="Roboto"/>
              <a:cs typeface="Roboto"/>
              <a:sym typeface="Roboto"/>
            </a:endParaRPr>
          </a:p>
          <a:p>
            <a:pPr marL="0" lvl="0" indent="0" algn="ctr" rtl="0">
              <a:spcBef>
                <a:spcPts val="0"/>
              </a:spcBef>
              <a:spcAft>
                <a:spcPts val="0"/>
              </a:spcAft>
              <a:buNone/>
            </a:pPr>
            <a:r>
              <a:rPr lang="en" sz="1300" b="1">
                <a:solidFill>
                  <a:schemeClr val="dk1"/>
                </a:solidFill>
                <a:latin typeface="Roboto"/>
                <a:ea typeface="Roboto"/>
                <a:cs typeface="Roboto"/>
                <a:sym typeface="Roboto"/>
              </a:rPr>
              <a:t>(CISO)</a:t>
            </a:r>
            <a:endParaRPr sz="1300">
              <a:latin typeface="Roboto"/>
              <a:ea typeface="Roboto"/>
              <a:cs typeface="Roboto"/>
              <a:sym typeface="Roboto"/>
            </a:endParaRPr>
          </a:p>
        </p:txBody>
      </p:sp>
      <p:sp>
        <p:nvSpPr>
          <p:cNvPr id="2136" name="Google Shape;2136;p111"/>
          <p:cNvSpPr/>
          <p:nvPr/>
        </p:nvSpPr>
        <p:spPr>
          <a:xfrm rot="10800000">
            <a:off x="6947738" y="2363975"/>
            <a:ext cx="1941900" cy="873600"/>
          </a:xfrm>
          <a:prstGeom prst="round2SameRect">
            <a:avLst>
              <a:gd name="adj1" fmla="val 16667"/>
              <a:gd name="adj2" fmla="val 0"/>
            </a:avLst>
          </a:prstGeom>
          <a:solidFill>
            <a:srgbClr val="DCEAF2"/>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37" name="Google Shape;2137;p111"/>
          <p:cNvSpPr txBox="1"/>
          <p:nvPr/>
        </p:nvSpPr>
        <p:spPr>
          <a:xfrm>
            <a:off x="6868238" y="2426925"/>
            <a:ext cx="2100900" cy="55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dk1"/>
                </a:solidFill>
                <a:latin typeface="Roboto"/>
                <a:ea typeface="Roboto"/>
                <a:cs typeface="Roboto"/>
                <a:sym typeface="Roboto"/>
              </a:rPr>
              <a:t>Chief Information </a:t>
            </a:r>
            <a:br>
              <a:rPr lang="en" sz="1300" b="1">
                <a:solidFill>
                  <a:schemeClr val="dk1"/>
                </a:solidFill>
                <a:latin typeface="Roboto"/>
                <a:ea typeface="Roboto"/>
                <a:cs typeface="Roboto"/>
                <a:sym typeface="Roboto"/>
              </a:rPr>
            </a:br>
            <a:r>
              <a:rPr lang="en" sz="1300" b="1">
                <a:solidFill>
                  <a:schemeClr val="dk1"/>
                </a:solidFill>
                <a:latin typeface="Roboto"/>
                <a:ea typeface="Roboto"/>
                <a:cs typeface="Roboto"/>
                <a:sym typeface="Roboto"/>
              </a:rPr>
              <a:t>Officer</a:t>
            </a:r>
            <a:endParaRPr sz="1300" b="1">
              <a:solidFill>
                <a:schemeClr val="dk1"/>
              </a:solidFill>
              <a:latin typeface="Roboto"/>
              <a:ea typeface="Roboto"/>
              <a:cs typeface="Roboto"/>
              <a:sym typeface="Roboto"/>
            </a:endParaRPr>
          </a:p>
          <a:p>
            <a:pPr marL="0" lvl="0" indent="0" algn="ctr" rtl="0">
              <a:spcBef>
                <a:spcPts val="0"/>
              </a:spcBef>
              <a:spcAft>
                <a:spcPts val="0"/>
              </a:spcAft>
              <a:buNone/>
            </a:pPr>
            <a:r>
              <a:rPr lang="en" sz="1300" b="1">
                <a:solidFill>
                  <a:schemeClr val="dk1"/>
                </a:solidFill>
                <a:latin typeface="Roboto"/>
                <a:ea typeface="Roboto"/>
                <a:cs typeface="Roboto"/>
                <a:sym typeface="Roboto"/>
              </a:rPr>
              <a:t>(CIO)</a:t>
            </a:r>
            <a:endParaRPr sz="1300">
              <a:latin typeface="Roboto"/>
              <a:ea typeface="Roboto"/>
              <a:cs typeface="Roboto"/>
              <a:sym typeface="Roboto"/>
            </a:endParaRPr>
          </a:p>
        </p:txBody>
      </p:sp>
      <p:grpSp>
        <p:nvGrpSpPr>
          <p:cNvPr id="2138" name="Google Shape;2138;p111"/>
          <p:cNvGrpSpPr/>
          <p:nvPr/>
        </p:nvGrpSpPr>
        <p:grpSpPr>
          <a:xfrm>
            <a:off x="377575" y="3450675"/>
            <a:ext cx="8134500" cy="1532450"/>
            <a:chOff x="225175" y="3450675"/>
            <a:chExt cx="8134500" cy="1532450"/>
          </a:xfrm>
        </p:grpSpPr>
        <p:sp>
          <p:nvSpPr>
            <p:cNvPr id="2139" name="Google Shape;2139;p111"/>
            <p:cNvSpPr/>
            <p:nvPr/>
          </p:nvSpPr>
          <p:spPr>
            <a:xfrm>
              <a:off x="620575" y="3856325"/>
              <a:ext cx="7642500" cy="872700"/>
            </a:xfrm>
            <a:prstGeom prst="round1Rect">
              <a:avLst>
                <a:gd name="adj" fmla="val 16667"/>
              </a:avLst>
            </a:prstGeom>
            <a:solidFill>
              <a:srgbClr val="FFFBBB"/>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40" name="Google Shape;2140;p111"/>
            <p:cNvPicPr preferRelativeResize="0"/>
            <p:nvPr/>
          </p:nvPicPr>
          <p:blipFill>
            <a:blip r:embed="rId3">
              <a:alphaModFix/>
            </a:blip>
            <a:stretch>
              <a:fillRect/>
            </a:stretch>
          </p:blipFill>
          <p:spPr>
            <a:xfrm>
              <a:off x="225175" y="3450675"/>
              <a:ext cx="786699" cy="786699"/>
            </a:xfrm>
            <a:prstGeom prst="rect">
              <a:avLst/>
            </a:prstGeom>
            <a:noFill/>
            <a:ln>
              <a:noFill/>
            </a:ln>
          </p:spPr>
        </p:pic>
        <p:sp>
          <p:nvSpPr>
            <p:cNvPr id="2141" name="Google Shape;2141;p111"/>
            <p:cNvSpPr txBox="1"/>
            <p:nvPr/>
          </p:nvSpPr>
          <p:spPr>
            <a:xfrm>
              <a:off x="717175" y="3856325"/>
              <a:ext cx="7642500" cy="11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The </a:t>
              </a:r>
              <a:r>
                <a:rPr lang="en" b="1">
                  <a:solidFill>
                    <a:schemeClr val="dk1"/>
                  </a:solidFill>
                  <a:latin typeface="Roboto"/>
                  <a:ea typeface="Roboto"/>
                  <a:cs typeface="Roboto"/>
                  <a:sym typeface="Roboto"/>
                </a:rPr>
                <a:t>Chief Executive Officer (CEO) </a:t>
              </a:r>
              <a:r>
                <a:rPr lang="en">
                  <a:solidFill>
                    <a:schemeClr val="dk1"/>
                  </a:solidFill>
                  <a:latin typeface="Roboto"/>
                  <a:ea typeface="Roboto"/>
                  <a:cs typeface="Roboto"/>
                  <a:sym typeface="Roboto"/>
                </a:rPr>
                <a:t>is responsible for plotting the overall direction of the company. The CEO reports to the </a:t>
              </a:r>
              <a:r>
                <a:rPr lang="en" b="1">
                  <a:solidFill>
                    <a:schemeClr val="dk1"/>
                  </a:solidFill>
                  <a:latin typeface="Roboto"/>
                  <a:ea typeface="Roboto"/>
                  <a:cs typeface="Roboto"/>
                  <a:sym typeface="Roboto"/>
                </a:rPr>
                <a:t>board of directors</a:t>
              </a:r>
              <a:r>
                <a:rPr lang="en">
                  <a:solidFill>
                    <a:schemeClr val="dk1"/>
                  </a:solidFill>
                  <a:latin typeface="Roboto"/>
                  <a:ea typeface="Roboto"/>
                  <a:cs typeface="Roboto"/>
                  <a:sym typeface="Roboto"/>
                </a:rPr>
                <a:t>. This group is elected by shareholders</a:t>
              </a:r>
              <a:br>
                <a:rPr lang="en">
                  <a:solidFill>
                    <a:schemeClr val="dk1"/>
                  </a:solidFill>
                  <a:latin typeface="Roboto"/>
                  <a:ea typeface="Roboto"/>
                  <a:cs typeface="Roboto"/>
                  <a:sym typeface="Roboto"/>
                </a:rPr>
              </a:br>
              <a:r>
                <a:rPr lang="en">
                  <a:solidFill>
                    <a:schemeClr val="dk1"/>
                  </a:solidFill>
                  <a:latin typeface="Roboto"/>
                  <a:ea typeface="Roboto"/>
                  <a:cs typeface="Roboto"/>
                  <a:sym typeface="Roboto"/>
                </a:rPr>
                <a:t>and holds the CEO accountable for meeting their demands.</a:t>
              </a:r>
              <a:endParaRPr>
                <a:solidFill>
                  <a:schemeClr val="dk1"/>
                </a:solidFill>
                <a:latin typeface="Roboto"/>
                <a:ea typeface="Roboto"/>
                <a:cs typeface="Roboto"/>
                <a:sym typeface="Roboto"/>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BD9E8"/>
        </a:solidFill>
        <a:effectLst/>
      </p:bgPr>
    </p:bg>
    <p:spTree>
      <p:nvGrpSpPr>
        <p:cNvPr id="1" name="Shape 2145"/>
        <p:cNvGrpSpPr/>
        <p:nvPr/>
      </p:nvGrpSpPr>
      <p:grpSpPr>
        <a:xfrm>
          <a:off x="0" y="0"/>
          <a:ext cx="0" cy="0"/>
          <a:chOff x="0" y="0"/>
          <a:chExt cx="0" cy="0"/>
        </a:xfrm>
      </p:grpSpPr>
      <p:sp>
        <p:nvSpPr>
          <p:cNvPr id="2146" name="Google Shape;2146;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Executive Roles: The Core Leadership Teams</a:t>
            </a:r>
            <a:endParaRPr/>
          </a:p>
        </p:txBody>
      </p:sp>
      <p:sp>
        <p:nvSpPr>
          <p:cNvPr id="2147" name="Google Shape;2147;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2148" name="Google Shape;2148;p112"/>
          <p:cNvSpPr/>
          <p:nvPr/>
        </p:nvSpPr>
        <p:spPr>
          <a:xfrm>
            <a:off x="240425" y="2411199"/>
            <a:ext cx="1969800" cy="2088300"/>
          </a:xfrm>
          <a:prstGeom prst="rect">
            <a:avLst/>
          </a:prstGeom>
          <a:solidFill>
            <a:srgbClr val="A9DFF4"/>
          </a:solidFill>
          <a:ln>
            <a:noFill/>
          </a:ln>
        </p:spPr>
        <p:txBody>
          <a:bodyPr spcFirstLastPara="1" wrap="square" lIns="91425" tIns="0" rIns="91425" bIns="0" anchor="ctr" anchorCtr="0">
            <a:noAutofit/>
          </a:bodyPr>
          <a:lstStyle/>
          <a:p>
            <a:pPr marL="5715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Chief Financial Officer</a:t>
            </a:r>
            <a:endParaRPr sz="1200" b="1">
              <a:solidFill>
                <a:schemeClr val="dk1"/>
              </a:solidFill>
              <a:latin typeface="Roboto"/>
              <a:ea typeface="Roboto"/>
              <a:cs typeface="Roboto"/>
              <a:sym typeface="Roboto"/>
            </a:endParaRPr>
          </a:p>
          <a:p>
            <a:pPr marL="5715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Charts and monitors the company's financial trajectory, helping ensure the company uses its finances wisely.</a:t>
            </a:r>
            <a:endParaRPr b="1">
              <a:latin typeface="Roboto"/>
              <a:ea typeface="Roboto"/>
              <a:cs typeface="Roboto"/>
              <a:sym typeface="Roboto"/>
            </a:endParaRPr>
          </a:p>
        </p:txBody>
      </p:sp>
      <p:sp>
        <p:nvSpPr>
          <p:cNvPr id="2149" name="Google Shape;2149;p112"/>
          <p:cNvSpPr/>
          <p:nvPr/>
        </p:nvSpPr>
        <p:spPr>
          <a:xfrm>
            <a:off x="2472650" y="2411199"/>
            <a:ext cx="1969800" cy="2088300"/>
          </a:xfrm>
          <a:prstGeom prst="rect">
            <a:avLst/>
          </a:prstGeom>
          <a:solidFill>
            <a:srgbClr val="FCE5CD"/>
          </a:solidFill>
          <a:ln>
            <a:noFill/>
          </a:ln>
        </p:spPr>
        <p:txBody>
          <a:bodyPr spcFirstLastPara="1" wrap="square" lIns="91425" tIns="0" rIns="91425" bIns="0" anchor="ctr" anchorCtr="0">
            <a:noAutofit/>
          </a:bodyPr>
          <a:lstStyle/>
          <a:p>
            <a:pPr marL="5715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Chief Operating Officer</a:t>
            </a:r>
            <a:endParaRPr sz="1200" b="1">
              <a:solidFill>
                <a:schemeClr val="dk1"/>
              </a:solidFill>
              <a:latin typeface="Roboto"/>
              <a:ea typeface="Roboto"/>
              <a:cs typeface="Roboto"/>
              <a:sym typeface="Roboto"/>
            </a:endParaRPr>
          </a:p>
          <a:p>
            <a:pPr marL="5715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Ensures a business is able to function effectively day-to-day. Typically reports directly to the CEO.</a:t>
            </a:r>
            <a:endParaRPr b="1">
              <a:latin typeface="Roboto"/>
              <a:ea typeface="Roboto"/>
              <a:cs typeface="Roboto"/>
              <a:sym typeface="Roboto"/>
            </a:endParaRPr>
          </a:p>
        </p:txBody>
      </p:sp>
      <p:sp>
        <p:nvSpPr>
          <p:cNvPr id="2150" name="Google Shape;2150;p112"/>
          <p:cNvSpPr/>
          <p:nvPr/>
        </p:nvSpPr>
        <p:spPr>
          <a:xfrm>
            <a:off x="4705750" y="2411200"/>
            <a:ext cx="1969800" cy="2088300"/>
          </a:xfrm>
          <a:prstGeom prst="rect">
            <a:avLst/>
          </a:prstGeom>
          <a:solidFill>
            <a:srgbClr val="86E2CE"/>
          </a:solidFill>
          <a:ln>
            <a:noFill/>
          </a:ln>
        </p:spPr>
        <p:txBody>
          <a:bodyPr spcFirstLastPara="1" wrap="square" lIns="91425" tIns="0" rIns="91425" bIns="0" anchor="ctr" anchorCtr="0">
            <a:noAutofit/>
          </a:bodyPr>
          <a:lstStyle/>
          <a:p>
            <a:pPr marL="57150" lvl="0" indent="0" algn="l" rtl="0">
              <a:lnSpc>
                <a:spcPct val="115000"/>
              </a:lnSpc>
              <a:spcBef>
                <a:spcPts val="0"/>
              </a:spcBef>
              <a:spcAft>
                <a:spcPts val="0"/>
              </a:spcAft>
              <a:buNone/>
            </a:pPr>
            <a:r>
              <a:rPr lang="en" sz="1200" b="1">
                <a:solidFill>
                  <a:schemeClr val="dk1"/>
                </a:solidFill>
                <a:latin typeface="Roboto"/>
                <a:ea typeface="Roboto"/>
                <a:cs typeface="Roboto"/>
                <a:sym typeface="Roboto"/>
              </a:rPr>
              <a:t>Chief Information Security Officer (CISO)</a:t>
            </a:r>
            <a:endParaRPr sz="1200" b="1">
              <a:solidFill>
                <a:schemeClr val="dk1"/>
              </a:solidFill>
              <a:latin typeface="Roboto"/>
              <a:ea typeface="Roboto"/>
              <a:cs typeface="Roboto"/>
              <a:sym typeface="Roboto"/>
            </a:endParaRPr>
          </a:p>
          <a:p>
            <a:pPr marL="5715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Manages risk to an organization’s data throughout its lifecycle. </a:t>
            </a:r>
            <a:endParaRPr sz="1200">
              <a:solidFill>
                <a:schemeClr val="dk1"/>
              </a:solidFill>
              <a:latin typeface="Roboto"/>
              <a:ea typeface="Roboto"/>
              <a:cs typeface="Roboto"/>
              <a:sym typeface="Roboto"/>
            </a:endParaRPr>
          </a:p>
          <a:p>
            <a:pPr marL="57150" lvl="0" indent="0" algn="l" rtl="0">
              <a:lnSpc>
                <a:spcPct val="115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p:txBody>
      </p:sp>
      <p:sp>
        <p:nvSpPr>
          <p:cNvPr id="2151" name="Google Shape;2151;p112"/>
          <p:cNvSpPr/>
          <p:nvPr/>
        </p:nvSpPr>
        <p:spPr>
          <a:xfrm>
            <a:off x="6938825" y="2411199"/>
            <a:ext cx="1969800" cy="2088300"/>
          </a:xfrm>
          <a:prstGeom prst="rect">
            <a:avLst/>
          </a:prstGeom>
          <a:solidFill>
            <a:srgbClr val="DCEAF2"/>
          </a:solidFill>
          <a:ln>
            <a:noFill/>
          </a:ln>
        </p:spPr>
        <p:txBody>
          <a:bodyPr spcFirstLastPara="1" wrap="square" lIns="91425" tIns="0" rIns="91425" bIns="0" anchor="ctr" anchorCtr="0">
            <a:noAutofit/>
          </a:bodyPr>
          <a:lstStyle/>
          <a:p>
            <a:pPr marL="5715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Chief Information Officer (CIO)</a:t>
            </a:r>
            <a:endParaRPr sz="1200" b="1">
              <a:solidFill>
                <a:schemeClr val="dk1"/>
              </a:solidFill>
              <a:latin typeface="Roboto"/>
              <a:ea typeface="Roboto"/>
              <a:cs typeface="Roboto"/>
              <a:sym typeface="Roboto"/>
            </a:endParaRPr>
          </a:p>
          <a:p>
            <a:pPr marL="5715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Develops IT systems that support the business. Typically reports to the CEO.</a:t>
            </a:r>
            <a:endParaRPr b="1">
              <a:latin typeface="Roboto"/>
              <a:ea typeface="Roboto"/>
              <a:cs typeface="Roboto"/>
              <a:sym typeface="Roboto"/>
            </a:endParaRPr>
          </a:p>
        </p:txBody>
      </p:sp>
      <p:cxnSp>
        <p:nvCxnSpPr>
          <p:cNvPr id="2152" name="Google Shape;2152;p112"/>
          <p:cNvCxnSpPr/>
          <p:nvPr/>
        </p:nvCxnSpPr>
        <p:spPr>
          <a:xfrm>
            <a:off x="4570175" y="1059838"/>
            <a:ext cx="0" cy="401100"/>
          </a:xfrm>
          <a:prstGeom prst="straightConnector1">
            <a:avLst/>
          </a:prstGeom>
          <a:noFill/>
          <a:ln w="114300" cap="flat" cmpd="sng">
            <a:solidFill>
              <a:srgbClr val="BEBAD5"/>
            </a:solidFill>
            <a:prstDash val="solid"/>
            <a:round/>
            <a:headEnd type="none" w="med" len="med"/>
            <a:tailEnd type="none" w="med" len="med"/>
          </a:ln>
        </p:spPr>
      </p:cxnSp>
      <p:sp>
        <p:nvSpPr>
          <p:cNvPr id="2153" name="Google Shape;2153;p112"/>
          <p:cNvSpPr/>
          <p:nvPr/>
        </p:nvSpPr>
        <p:spPr>
          <a:xfrm>
            <a:off x="3599225" y="830948"/>
            <a:ext cx="1941900" cy="458100"/>
          </a:xfrm>
          <a:prstGeom prst="round2SameRect">
            <a:avLst>
              <a:gd name="adj1" fmla="val 16667"/>
              <a:gd name="adj2" fmla="val 0"/>
            </a:avLst>
          </a:prstGeom>
          <a:solidFill>
            <a:srgbClr val="C0F8F7"/>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CEO</a:t>
            </a:r>
            <a:endParaRPr sz="1800">
              <a:solidFill>
                <a:schemeClr val="dk1"/>
              </a:solidFill>
              <a:latin typeface="Roboto Medium"/>
              <a:ea typeface="Roboto Medium"/>
              <a:cs typeface="Roboto Medium"/>
              <a:sym typeface="Roboto Medium"/>
            </a:endParaRPr>
          </a:p>
        </p:txBody>
      </p:sp>
      <p:cxnSp>
        <p:nvCxnSpPr>
          <p:cNvPr id="2154" name="Google Shape;2154;p112"/>
          <p:cNvCxnSpPr/>
          <p:nvPr/>
        </p:nvCxnSpPr>
        <p:spPr>
          <a:xfrm rot="10800000">
            <a:off x="1220950" y="1509475"/>
            <a:ext cx="6744600" cy="0"/>
          </a:xfrm>
          <a:prstGeom prst="straightConnector1">
            <a:avLst/>
          </a:prstGeom>
          <a:noFill/>
          <a:ln w="114300" cap="flat" cmpd="sng">
            <a:solidFill>
              <a:srgbClr val="BEBAD5"/>
            </a:solidFill>
            <a:prstDash val="solid"/>
            <a:round/>
            <a:headEnd type="none" w="med" len="med"/>
            <a:tailEnd type="none" w="med" len="med"/>
          </a:ln>
        </p:spPr>
      </p:cxnSp>
      <p:cxnSp>
        <p:nvCxnSpPr>
          <p:cNvPr id="2155" name="Google Shape;2155;p112"/>
          <p:cNvCxnSpPr/>
          <p:nvPr/>
        </p:nvCxnSpPr>
        <p:spPr>
          <a:xfrm>
            <a:off x="1225313" y="1457013"/>
            <a:ext cx="0" cy="673500"/>
          </a:xfrm>
          <a:prstGeom prst="straightConnector1">
            <a:avLst/>
          </a:prstGeom>
          <a:noFill/>
          <a:ln w="114300" cap="flat" cmpd="sng">
            <a:solidFill>
              <a:srgbClr val="BEBAD5"/>
            </a:solidFill>
            <a:prstDash val="solid"/>
            <a:round/>
            <a:headEnd type="none" w="med" len="med"/>
            <a:tailEnd type="none" w="med" len="med"/>
          </a:ln>
        </p:spPr>
      </p:cxnSp>
      <p:cxnSp>
        <p:nvCxnSpPr>
          <p:cNvPr id="2156" name="Google Shape;2156;p112"/>
          <p:cNvCxnSpPr/>
          <p:nvPr/>
        </p:nvCxnSpPr>
        <p:spPr>
          <a:xfrm>
            <a:off x="3456425" y="1509463"/>
            <a:ext cx="0" cy="629700"/>
          </a:xfrm>
          <a:prstGeom prst="straightConnector1">
            <a:avLst/>
          </a:prstGeom>
          <a:noFill/>
          <a:ln w="114300" cap="flat" cmpd="sng">
            <a:solidFill>
              <a:srgbClr val="BEBAD5"/>
            </a:solidFill>
            <a:prstDash val="solid"/>
            <a:round/>
            <a:headEnd type="none" w="med" len="med"/>
            <a:tailEnd type="none" w="med" len="med"/>
          </a:ln>
        </p:spPr>
      </p:cxnSp>
      <p:cxnSp>
        <p:nvCxnSpPr>
          <p:cNvPr id="2157" name="Google Shape;2157;p112"/>
          <p:cNvCxnSpPr/>
          <p:nvPr/>
        </p:nvCxnSpPr>
        <p:spPr>
          <a:xfrm>
            <a:off x="5689763" y="1509463"/>
            <a:ext cx="0" cy="625500"/>
          </a:xfrm>
          <a:prstGeom prst="straightConnector1">
            <a:avLst/>
          </a:prstGeom>
          <a:noFill/>
          <a:ln w="114300" cap="flat" cmpd="sng">
            <a:solidFill>
              <a:srgbClr val="BEBAD5"/>
            </a:solidFill>
            <a:prstDash val="solid"/>
            <a:round/>
            <a:headEnd type="none" w="med" len="med"/>
            <a:tailEnd type="none" w="med" len="med"/>
          </a:ln>
        </p:spPr>
      </p:cxnSp>
      <p:cxnSp>
        <p:nvCxnSpPr>
          <p:cNvPr id="2158" name="Google Shape;2158;p112"/>
          <p:cNvCxnSpPr/>
          <p:nvPr/>
        </p:nvCxnSpPr>
        <p:spPr>
          <a:xfrm>
            <a:off x="7918688" y="1452675"/>
            <a:ext cx="0" cy="662700"/>
          </a:xfrm>
          <a:prstGeom prst="straightConnector1">
            <a:avLst/>
          </a:prstGeom>
          <a:noFill/>
          <a:ln w="114300" cap="flat" cmpd="sng">
            <a:solidFill>
              <a:srgbClr val="BEBAD5"/>
            </a:solidFill>
            <a:prstDash val="solid"/>
            <a:round/>
            <a:headEnd type="none" w="med" len="med"/>
            <a:tailEnd type="none" w="med" len="med"/>
          </a:ln>
        </p:spPr>
      </p:cxnSp>
      <p:sp>
        <p:nvSpPr>
          <p:cNvPr id="2159" name="Google Shape;2159;p112"/>
          <p:cNvSpPr/>
          <p:nvPr/>
        </p:nvSpPr>
        <p:spPr>
          <a:xfrm rot="10800000">
            <a:off x="653225" y="1754575"/>
            <a:ext cx="1144200" cy="458100"/>
          </a:xfrm>
          <a:prstGeom prst="round2SameRect">
            <a:avLst>
              <a:gd name="adj1" fmla="val 16667"/>
              <a:gd name="adj2" fmla="val 0"/>
            </a:avLst>
          </a:prstGeom>
          <a:solidFill>
            <a:srgbClr val="A9DFF4"/>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60" name="Google Shape;2160;p112"/>
          <p:cNvSpPr txBox="1"/>
          <p:nvPr/>
        </p:nvSpPr>
        <p:spPr>
          <a:xfrm>
            <a:off x="735125" y="1754475"/>
            <a:ext cx="980400" cy="6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CFO</a:t>
            </a:r>
            <a:endParaRPr sz="1800">
              <a:latin typeface="Roboto"/>
              <a:ea typeface="Roboto"/>
              <a:cs typeface="Roboto"/>
              <a:sym typeface="Roboto"/>
            </a:endParaRPr>
          </a:p>
        </p:txBody>
      </p:sp>
      <p:sp>
        <p:nvSpPr>
          <p:cNvPr id="2161" name="Google Shape;2161;p112"/>
          <p:cNvSpPr/>
          <p:nvPr/>
        </p:nvSpPr>
        <p:spPr>
          <a:xfrm rot="10800000">
            <a:off x="2885450" y="1754575"/>
            <a:ext cx="1144200" cy="458100"/>
          </a:xfrm>
          <a:prstGeom prst="round2SameRect">
            <a:avLst>
              <a:gd name="adj1" fmla="val 16667"/>
              <a:gd name="adj2" fmla="val 0"/>
            </a:avLst>
          </a:prstGeom>
          <a:solidFill>
            <a:srgbClr val="FCE5CD"/>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62" name="Google Shape;2162;p112"/>
          <p:cNvSpPr txBox="1"/>
          <p:nvPr/>
        </p:nvSpPr>
        <p:spPr>
          <a:xfrm>
            <a:off x="2967350" y="1754475"/>
            <a:ext cx="980400" cy="6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COO</a:t>
            </a:r>
            <a:endParaRPr sz="1800">
              <a:latin typeface="Roboto"/>
              <a:ea typeface="Roboto"/>
              <a:cs typeface="Roboto"/>
              <a:sym typeface="Roboto"/>
            </a:endParaRPr>
          </a:p>
        </p:txBody>
      </p:sp>
      <p:sp>
        <p:nvSpPr>
          <p:cNvPr id="2163" name="Google Shape;2163;p112"/>
          <p:cNvSpPr/>
          <p:nvPr/>
        </p:nvSpPr>
        <p:spPr>
          <a:xfrm rot="10800000">
            <a:off x="5115463" y="1754575"/>
            <a:ext cx="1144200" cy="458100"/>
          </a:xfrm>
          <a:prstGeom prst="round2SameRect">
            <a:avLst>
              <a:gd name="adj1" fmla="val 16667"/>
              <a:gd name="adj2" fmla="val 0"/>
            </a:avLst>
          </a:prstGeom>
          <a:solidFill>
            <a:srgbClr val="86E2CE"/>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64" name="Google Shape;2164;p112"/>
          <p:cNvSpPr txBox="1"/>
          <p:nvPr/>
        </p:nvSpPr>
        <p:spPr>
          <a:xfrm>
            <a:off x="5197363" y="1754475"/>
            <a:ext cx="980400" cy="6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CISO</a:t>
            </a:r>
            <a:endParaRPr sz="1800">
              <a:latin typeface="Roboto"/>
              <a:ea typeface="Roboto"/>
              <a:cs typeface="Roboto"/>
              <a:sym typeface="Roboto"/>
            </a:endParaRPr>
          </a:p>
        </p:txBody>
      </p:sp>
      <p:sp>
        <p:nvSpPr>
          <p:cNvPr id="2165" name="Google Shape;2165;p112"/>
          <p:cNvSpPr/>
          <p:nvPr/>
        </p:nvSpPr>
        <p:spPr>
          <a:xfrm rot="10800000">
            <a:off x="7351625" y="1754575"/>
            <a:ext cx="1144200" cy="458100"/>
          </a:xfrm>
          <a:prstGeom prst="round2SameRect">
            <a:avLst>
              <a:gd name="adj1" fmla="val 16667"/>
              <a:gd name="adj2" fmla="val 0"/>
            </a:avLst>
          </a:prstGeom>
          <a:solidFill>
            <a:srgbClr val="DCEAF2"/>
          </a:solidFill>
          <a:ln w="76200" cap="flat" cmpd="sng">
            <a:solidFill>
              <a:srgbClr val="DBD9E8"/>
            </a:solidFill>
            <a:prstDash val="solid"/>
            <a:round/>
            <a:headEnd type="none" w="sm" len="sm"/>
            <a:tailEnd type="none" w="sm" len="sm"/>
          </a:ln>
          <a:effectLst>
            <a:outerShdw blurRad="242888" dist="19050" dir="5400000" algn="bl" rotWithShape="0">
              <a:srgbClr val="B4A7D6">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endParaRPr>
          </a:p>
        </p:txBody>
      </p:sp>
      <p:sp>
        <p:nvSpPr>
          <p:cNvPr id="2166" name="Google Shape;2166;p112"/>
          <p:cNvSpPr txBox="1"/>
          <p:nvPr/>
        </p:nvSpPr>
        <p:spPr>
          <a:xfrm>
            <a:off x="7433525" y="1754475"/>
            <a:ext cx="980400" cy="36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Roboto"/>
                <a:ea typeface="Roboto"/>
                <a:cs typeface="Roboto"/>
                <a:sym typeface="Roboto"/>
              </a:rPr>
              <a:t>CIO</a:t>
            </a:r>
            <a:endParaRPr sz="1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4088</Words>
  <Application>Microsoft Office PowerPoint</Application>
  <PresentationFormat>On-screen Show (16:9)</PresentationFormat>
  <Paragraphs>451</Paragraphs>
  <Slides>64</Slides>
  <Notes>64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64</vt:i4>
      </vt:variant>
    </vt:vector>
  </HeadingPairs>
  <TitlesOfParts>
    <vt:vector size="73" baseType="lpstr">
      <vt:lpstr>Arial</vt:lpstr>
      <vt:lpstr>Inconsolata</vt:lpstr>
      <vt:lpstr>Roboto Light</vt:lpstr>
      <vt:lpstr>Roboto</vt:lpstr>
      <vt:lpstr>Architects Daughter</vt:lpstr>
      <vt:lpstr>Roboto Thin</vt:lpstr>
      <vt:lpstr>Roboto Medium</vt:lpstr>
      <vt:lpstr>Simple Light</vt:lpstr>
      <vt:lpstr>Simple Light</vt:lpstr>
      <vt:lpstr>GRC Day 1</vt:lpstr>
      <vt:lpstr>Class Objectives</vt:lpstr>
      <vt:lpstr>Security Aligning  with an Organization </vt:lpstr>
      <vt:lpstr>Throughout this course, you will be equipped with the tools needed to perform in common technical roles.</vt:lpstr>
      <vt:lpstr>GRC Framework</vt:lpstr>
      <vt:lpstr>GRC Framework</vt:lpstr>
      <vt:lpstr>Security Roles and Responsibilities</vt:lpstr>
      <vt:lpstr>Executive Roles: The Core Leadership Team</vt:lpstr>
      <vt:lpstr>Executive Roles: The Core Leadership Teams</vt:lpstr>
      <vt:lpstr>The Responsibilities of the Security Department</vt:lpstr>
      <vt:lpstr>Security and the Larger Organization   </vt:lpstr>
      <vt:lpstr>Security Concerns  vs. Business Concerns </vt:lpstr>
      <vt:lpstr>What Should  the Security Team Do?</vt:lpstr>
      <vt:lpstr>What Should  the Security Team Do?</vt:lpstr>
      <vt:lpstr>100% security is not  the business’s goal.  To limit spending and increase profit, businesses often provide only adequate protection for their most important assets.</vt:lpstr>
      <vt:lpstr>Security vs. Business:  Is the Feature Worth the Risk?</vt:lpstr>
      <vt:lpstr>Security vs. Business:  Is the Feature Worth the Risk?</vt:lpstr>
      <vt:lpstr>After making a decision,  the business updates its  security practices to account  for the risk they’ve undertaken,  and regularly confirms everyone  is following the rules.   This is governance  and compliance.</vt:lpstr>
      <vt:lpstr>10 Minutes</vt:lpstr>
      <vt:lpstr>PowerPoint Presentation</vt:lpstr>
      <vt:lpstr>Security Culture Framework</vt:lpstr>
      <vt:lpstr>Security Culture</vt:lpstr>
      <vt:lpstr>A healthy security culture requires motivating employees to value security, and training them on how to avoid insecure behavior.</vt:lpstr>
      <vt:lpstr>Security Culture Framework Steps</vt:lpstr>
      <vt:lpstr>Applying the Framework: Security Scenario</vt:lpstr>
      <vt:lpstr>Step 1: Measure and Set Goals</vt:lpstr>
      <vt:lpstr>Step 2: Involve the Right People </vt:lpstr>
      <vt:lpstr>Step 3: Create an Action Plan</vt:lpstr>
      <vt:lpstr>Step 4: Execute the Plan</vt:lpstr>
      <vt:lpstr>Step 5: Measure Change</vt:lpstr>
      <vt:lpstr>15 minutes</vt:lpstr>
      <vt:lpstr>PowerPoint Presentation</vt:lpstr>
      <vt:lpstr>PowerPoint Presentation</vt:lpstr>
      <vt:lpstr>Security Culture Framework:  Action Plan </vt:lpstr>
      <vt:lpstr>Back to Our Security Scenario... </vt:lpstr>
      <vt:lpstr>Security Culture Framework Steps</vt:lpstr>
      <vt:lpstr>Security Culture Framework Steps</vt:lpstr>
      <vt:lpstr>Security Culture Framework Steps</vt:lpstr>
      <vt:lpstr>Security Culture Framework Steps </vt:lpstr>
      <vt:lpstr>Security Culture Framework Steps</vt:lpstr>
      <vt:lpstr>Security Culture Framework Steps</vt:lpstr>
      <vt:lpstr>Security Culture Framework Steps</vt:lpstr>
      <vt:lpstr>Security Culture Framework Steps</vt:lpstr>
      <vt:lpstr>What’s the (Action) Plan? </vt:lpstr>
      <vt:lpstr>What’s the (Action) Plan? </vt:lpstr>
      <vt:lpstr>20 Minutes</vt:lpstr>
      <vt:lpstr>PowerPoint Presentation</vt:lpstr>
      <vt:lpstr>Security Controls</vt:lpstr>
      <vt:lpstr>In addition to improving security culture over the long term, the security team should enforce security controls that manage issues in the short term.</vt:lpstr>
      <vt:lpstr>A security control is any system, process, or technology that protects the confidentiality, integrity, and accessibility of a resource.</vt:lpstr>
      <vt:lpstr>Security Controls and Control Types</vt:lpstr>
      <vt:lpstr>Security controls can have different goals. </vt:lpstr>
      <vt:lpstr>We’ll see more security controls in future units.</vt:lpstr>
      <vt:lpstr>Layering security controls is  a fundamental aspect of the security design framework known as defense in depth. </vt:lpstr>
      <vt:lpstr>Defense in depth is the practice of using multiple defenses to secure a resource. </vt:lpstr>
      <vt:lpstr>Defense in Depth </vt:lpstr>
      <vt:lpstr>Control Diversity and Redundancy  </vt:lpstr>
      <vt:lpstr>Redundancy and Single Points of Failure</vt:lpstr>
      <vt:lpstr>10 Minutes</vt:lpstr>
      <vt:lpstr>PowerPoint Presentation</vt:lpstr>
      <vt:lpstr>What We’ve Covered</vt:lpstr>
      <vt:lpstr>Looking Forward...</vt:lpstr>
      <vt:lpstr>Any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GRC Day 1</dc:title>
  <cp:lastModifiedBy>Dan Schmidt</cp:lastModifiedBy>
  <cp:revision>1</cp:revision>
  <dcterms:modified xsi:type="dcterms:W3CDTF">2020-12-07T21:00:14Z</dcterms:modified>
</cp:coreProperties>
</file>